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85" r:id="rId3"/>
    <p:sldId id="288" r:id="rId4"/>
    <p:sldId id="259" r:id="rId5"/>
    <p:sldId id="260" r:id="rId6"/>
    <p:sldId id="261" r:id="rId7"/>
    <p:sldId id="263" r:id="rId8"/>
    <p:sldId id="264" r:id="rId9"/>
    <p:sldId id="262" r:id="rId10"/>
    <p:sldId id="265" r:id="rId11"/>
    <p:sldId id="266" r:id="rId12"/>
    <p:sldId id="286" r:id="rId13"/>
    <p:sldId id="287" r:id="rId14"/>
    <p:sldId id="289" r:id="rId15"/>
    <p:sldId id="272" r:id="rId16"/>
    <p:sldId id="273" r:id="rId17"/>
    <p:sldId id="274" r:id="rId18"/>
    <p:sldId id="290" r:id="rId19"/>
    <p:sldId id="276" r:id="rId20"/>
    <p:sldId id="277" r:id="rId21"/>
    <p:sldId id="278" r:id="rId22"/>
    <p:sldId id="279" r:id="rId23"/>
    <p:sldId id="280" r:id="rId24"/>
    <p:sldId id="283" r:id="rId25"/>
    <p:sldId id="281" r:id="rId26"/>
    <p:sldId id="282" r:id="rId27"/>
    <p:sldId id="29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8068A3-B648-4D2E-86A5-F168ED3D38A6}" v="1189" dt="2021-12-06T02:32:36.516"/>
    <p1510:client id="{F10F1D22-2CCC-445B-BBFB-3E27EA28A2F1}" v="1235" dt="2021-12-05T23:13:38.5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67" d="100"/>
          <a:sy n="67" d="100"/>
        </p:scale>
        <p:origin x="452"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diagrams/_rels/data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4" Type="http://schemas.openxmlformats.org/officeDocument/2006/relationships/image" Target="../media/image23.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CC7791-41B8-4587-A7E9-7ED47788C887}"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82ECBDB8-2A30-4320-B459-9A7FFB8A51B0}">
      <dgm:prSet/>
      <dgm:spPr/>
      <dgm:t>
        <a:bodyPr/>
        <a:lstStyle/>
        <a:p>
          <a:r>
            <a:rPr lang="en-US"/>
            <a:t>▸ Data Cleansing and Preparation</a:t>
          </a:r>
        </a:p>
      </dgm:t>
    </dgm:pt>
    <dgm:pt modelId="{41566B92-5C89-49A9-8537-9C74306D784B}" type="parTrans" cxnId="{4740CD89-7BE9-4719-9A39-4837A1078AEF}">
      <dgm:prSet/>
      <dgm:spPr/>
      <dgm:t>
        <a:bodyPr/>
        <a:lstStyle/>
        <a:p>
          <a:endParaRPr lang="en-US"/>
        </a:p>
      </dgm:t>
    </dgm:pt>
    <dgm:pt modelId="{B907C9BF-52B3-4575-9917-2DD8CC14F464}" type="sibTrans" cxnId="{4740CD89-7BE9-4719-9A39-4837A1078AEF}">
      <dgm:prSet/>
      <dgm:spPr/>
      <dgm:t>
        <a:bodyPr/>
        <a:lstStyle/>
        <a:p>
          <a:endParaRPr lang="en-US"/>
        </a:p>
      </dgm:t>
    </dgm:pt>
    <dgm:pt modelId="{60C92CFE-54ED-4E29-A327-03A6E5E6F6E4}">
      <dgm:prSet/>
      <dgm:spPr/>
      <dgm:t>
        <a:bodyPr/>
        <a:lstStyle/>
        <a:p>
          <a:r>
            <a:rPr lang="en-US"/>
            <a:t>▹ Finding redundant features</a:t>
          </a:r>
        </a:p>
      </dgm:t>
    </dgm:pt>
    <dgm:pt modelId="{A8DCD66E-497D-46B9-8D33-FADAD5222AF3}" type="parTrans" cxnId="{5704AB56-762B-4D6B-8434-8AB5EA0D8DCE}">
      <dgm:prSet/>
      <dgm:spPr/>
      <dgm:t>
        <a:bodyPr/>
        <a:lstStyle/>
        <a:p>
          <a:endParaRPr lang="en-US"/>
        </a:p>
      </dgm:t>
    </dgm:pt>
    <dgm:pt modelId="{362C472D-33FC-4661-9548-F1764EA68E7A}" type="sibTrans" cxnId="{5704AB56-762B-4D6B-8434-8AB5EA0D8DCE}">
      <dgm:prSet/>
      <dgm:spPr/>
      <dgm:t>
        <a:bodyPr/>
        <a:lstStyle/>
        <a:p>
          <a:endParaRPr lang="en-US"/>
        </a:p>
      </dgm:t>
    </dgm:pt>
    <dgm:pt modelId="{DCBAFF47-6B4E-454B-870A-B5A44B340E0E}">
      <dgm:prSet/>
      <dgm:spPr/>
      <dgm:t>
        <a:bodyPr/>
        <a:lstStyle/>
        <a:p>
          <a:r>
            <a:rPr lang="en-US"/>
            <a:t>▸ There's way too much data</a:t>
          </a:r>
        </a:p>
      </dgm:t>
    </dgm:pt>
    <dgm:pt modelId="{E96117C1-B85B-4848-8A3E-33ECC5047032}" type="parTrans" cxnId="{E2EB05EC-1570-4A5E-AAC0-0C881FB5F3F8}">
      <dgm:prSet/>
      <dgm:spPr/>
      <dgm:t>
        <a:bodyPr/>
        <a:lstStyle/>
        <a:p>
          <a:endParaRPr lang="en-US"/>
        </a:p>
      </dgm:t>
    </dgm:pt>
    <dgm:pt modelId="{405439C2-CF22-481C-8E42-FC24774B04EA}" type="sibTrans" cxnId="{E2EB05EC-1570-4A5E-AAC0-0C881FB5F3F8}">
      <dgm:prSet/>
      <dgm:spPr/>
      <dgm:t>
        <a:bodyPr/>
        <a:lstStyle/>
        <a:p>
          <a:endParaRPr lang="en-US"/>
        </a:p>
      </dgm:t>
    </dgm:pt>
    <dgm:pt modelId="{852AA6B1-1B7D-46E8-970E-E1376A9F051D}">
      <dgm:prSet/>
      <dgm:spPr/>
      <dgm:t>
        <a:bodyPr/>
        <a:lstStyle/>
        <a:p>
          <a:r>
            <a:rPr lang="en-US"/>
            <a:t>▸ High number of features</a:t>
          </a:r>
          <a:br>
            <a:rPr lang="en-US"/>
          </a:br>
          <a:r>
            <a:rPr lang="en-US"/>
            <a:t>   ▹ Difficult to understand and interpret</a:t>
          </a:r>
        </a:p>
      </dgm:t>
    </dgm:pt>
    <dgm:pt modelId="{3FFE2430-D107-42D2-8421-4D06CA5DBC53}" type="parTrans" cxnId="{EF0DD6ED-C39B-426D-88B0-2493D23C35B8}">
      <dgm:prSet/>
      <dgm:spPr/>
      <dgm:t>
        <a:bodyPr/>
        <a:lstStyle/>
        <a:p>
          <a:endParaRPr lang="en-US"/>
        </a:p>
      </dgm:t>
    </dgm:pt>
    <dgm:pt modelId="{1A9E45E8-4280-46C9-BC40-9CDBF3E32FFE}" type="sibTrans" cxnId="{EF0DD6ED-C39B-426D-88B0-2493D23C35B8}">
      <dgm:prSet/>
      <dgm:spPr/>
      <dgm:t>
        <a:bodyPr/>
        <a:lstStyle/>
        <a:p>
          <a:endParaRPr lang="en-US"/>
        </a:p>
      </dgm:t>
    </dgm:pt>
    <dgm:pt modelId="{C948E389-B4D8-483F-AD25-0BC982514905}">
      <dgm:prSet/>
      <dgm:spPr/>
      <dgm:t>
        <a:bodyPr/>
        <a:lstStyle/>
        <a:p>
          <a:r>
            <a:rPr lang="en-US"/>
            <a:t>▸ Resource limitations</a:t>
          </a:r>
          <a:br>
            <a:rPr lang="en-US"/>
          </a:br>
          <a:r>
            <a:rPr lang="en-US"/>
            <a:t>   ▹ RStudio Crashing</a:t>
          </a:r>
        </a:p>
      </dgm:t>
    </dgm:pt>
    <dgm:pt modelId="{52048A32-FCC9-48CA-A939-CB4726BA103B}" type="parTrans" cxnId="{EA2A7AD6-B498-4F88-89FE-5E0DFE3DC208}">
      <dgm:prSet/>
      <dgm:spPr/>
      <dgm:t>
        <a:bodyPr/>
        <a:lstStyle/>
        <a:p>
          <a:endParaRPr lang="en-US"/>
        </a:p>
      </dgm:t>
    </dgm:pt>
    <dgm:pt modelId="{9E177F8A-2855-488B-B1FB-A139CCAD2FC4}" type="sibTrans" cxnId="{EA2A7AD6-B498-4F88-89FE-5E0DFE3DC208}">
      <dgm:prSet/>
      <dgm:spPr/>
      <dgm:t>
        <a:bodyPr/>
        <a:lstStyle/>
        <a:p>
          <a:endParaRPr lang="en-US"/>
        </a:p>
      </dgm:t>
    </dgm:pt>
    <dgm:pt modelId="{72BE1E8C-6C7C-4527-9E5F-C2C59E212F3C}" type="pres">
      <dgm:prSet presAssocID="{C9CC7791-41B8-4587-A7E9-7ED47788C887}" presName="diagram" presStyleCnt="0">
        <dgm:presLayoutVars>
          <dgm:dir/>
          <dgm:resizeHandles val="exact"/>
        </dgm:presLayoutVars>
      </dgm:prSet>
      <dgm:spPr/>
    </dgm:pt>
    <dgm:pt modelId="{F92B0550-0676-41B3-A6B6-18EAB0DAB12E}" type="pres">
      <dgm:prSet presAssocID="{82ECBDB8-2A30-4320-B459-9A7FFB8A51B0}" presName="node" presStyleLbl="node1" presStyleIdx="0" presStyleCnt="5">
        <dgm:presLayoutVars>
          <dgm:bulletEnabled val="1"/>
        </dgm:presLayoutVars>
      </dgm:prSet>
      <dgm:spPr/>
    </dgm:pt>
    <dgm:pt modelId="{1F03F6B7-155A-4006-875B-BCF63D7103E1}" type="pres">
      <dgm:prSet presAssocID="{B907C9BF-52B3-4575-9917-2DD8CC14F464}" presName="sibTrans" presStyleCnt="0"/>
      <dgm:spPr/>
    </dgm:pt>
    <dgm:pt modelId="{13D12765-3105-43EE-937D-357391F215E8}" type="pres">
      <dgm:prSet presAssocID="{60C92CFE-54ED-4E29-A327-03A6E5E6F6E4}" presName="node" presStyleLbl="node1" presStyleIdx="1" presStyleCnt="5">
        <dgm:presLayoutVars>
          <dgm:bulletEnabled val="1"/>
        </dgm:presLayoutVars>
      </dgm:prSet>
      <dgm:spPr/>
    </dgm:pt>
    <dgm:pt modelId="{9B0E9F05-9D1C-402C-B7F5-5D775F5DF201}" type="pres">
      <dgm:prSet presAssocID="{362C472D-33FC-4661-9548-F1764EA68E7A}" presName="sibTrans" presStyleCnt="0"/>
      <dgm:spPr/>
    </dgm:pt>
    <dgm:pt modelId="{43EAEB25-955D-42AF-919D-964E277D0882}" type="pres">
      <dgm:prSet presAssocID="{DCBAFF47-6B4E-454B-870A-B5A44B340E0E}" presName="node" presStyleLbl="node1" presStyleIdx="2" presStyleCnt="5">
        <dgm:presLayoutVars>
          <dgm:bulletEnabled val="1"/>
        </dgm:presLayoutVars>
      </dgm:prSet>
      <dgm:spPr/>
    </dgm:pt>
    <dgm:pt modelId="{4B723242-F2A7-4390-ABFD-ACE020146C55}" type="pres">
      <dgm:prSet presAssocID="{405439C2-CF22-481C-8E42-FC24774B04EA}" presName="sibTrans" presStyleCnt="0"/>
      <dgm:spPr/>
    </dgm:pt>
    <dgm:pt modelId="{7DB5FFFC-6CB5-4BD8-A13D-D5E2DF4FE68A}" type="pres">
      <dgm:prSet presAssocID="{852AA6B1-1B7D-46E8-970E-E1376A9F051D}" presName="node" presStyleLbl="node1" presStyleIdx="3" presStyleCnt="5">
        <dgm:presLayoutVars>
          <dgm:bulletEnabled val="1"/>
        </dgm:presLayoutVars>
      </dgm:prSet>
      <dgm:spPr/>
    </dgm:pt>
    <dgm:pt modelId="{309D4851-AD84-4887-82FC-02DEEDE61C74}" type="pres">
      <dgm:prSet presAssocID="{1A9E45E8-4280-46C9-BC40-9CDBF3E32FFE}" presName="sibTrans" presStyleCnt="0"/>
      <dgm:spPr/>
    </dgm:pt>
    <dgm:pt modelId="{2DED0760-58D4-42D2-B534-8A2FCDDB2A95}" type="pres">
      <dgm:prSet presAssocID="{C948E389-B4D8-483F-AD25-0BC982514905}" presName="node" presStyleLbl="node1" presStyleIdx="4" presStyleCnt="5">
        <dgm:presLayoutVars>
          <dgm:bulletEnabled val="1"/>
        </dgm:presLayoutVars>
      </dgm:prSet>
      <dgm:spPr/>
    </dgm:pt>
  </dgm:ptLst>
  <dgm:cxnLst>
    <dgm:cxn modelId="{C03E0A1A-B30E-4045-AD01-93DFFB5B10C2}" type="presOf" srcId="{82ECBDB8-2A30-4320-B459-9A7FFB8A51B0}" destId="{F92B0550-0676-41B3-A6B6-18EAB0DAB12E}" srcOrd="0" destOrd="0" presId="urn:microsoft.com/office/officeart/2005/8/layout/default"/>
    <dgm:cxn modelId="{9992922A-5FB0-4AE1-9E78-C9B4A53B1EA4}" type="presOf" srcId="{DCBAFF47-6B4E-454B-870A-B5A44B340E0E}" destId="{43EAEB25-955D-42AF-919D-964E277D0882}" srcOrd="0" destOrd="0" presId="urn:microsoft.com/office/officeart/2005/8/layout/default"/>
    <dgm:cxn modelId="{1ED7CA5F-B1D1-4D16-8C2E-028901D8C348}" type="presOf" srcId="{C9CC7791-41B8-4587-A7E9-7ED47788C887}" destId="{72BE1E8C-6C7C-4527-9E5F-C2C59E212F3C}" srcOrd="0" destOrd="0" presId="urn:microsoft.com/office/officeart/2005/8/layout/default"/>
    <dgm:cxn modelId="{3C3D5570-4240-4516-8A8F-F3C3E2C46967}" type="presOf" srcId="{60C92CFE-54ED-4E29-A327-03A6E5E6F6E4}" destId="{13D12765-3105-43EE-937D-357391F215E8}" srcOrd="0" destOrd="0" presId="urn:microsoft.com/office/officeart/2005/8/layout/default"/>
    <dgm:cxn modelId="{5704AB56-762B-4D6B-8434-8AB5EA0D8DCE}" srcId="{C9CC7791-41B8-4587-A7E9-7ED47788C887}" destId="{60C92CFE-54ED-4E29-A327-03A6E5E6F6E4}" srcOrd="1" destOrd="0" parTransId="{A8DCD66E-497D-46B9-8D33-FADAD5222AF3}" sibTransId="{362C472D-33FC-4661-9548-F1764EA68E7A}"/>
    <dgm:cxn modelId="{4740CD89-7BE9-4719-9A39-4837A1078AEF}" srcId="{C9CC7791-41B8-4587-A7E9-7ED47788C887}" destId="{82ECBDB8-2A30-4320-B459-9A7FFB8A51B0}" srcOrd="0" destOrd="0" parTransId="{41566B92-5C89-49A9-8537-9C74306D784B}" sibTransId="{B907C9BF-52B3-4575-9917-2DD8CC14F464}"/>
    <dgm:cxn modelId="{0AD851BE-AAD3-48C1-BF73-14A00AC08387}" type="presOf" srcId="{852AA6B1-1B7D-46E8-970E-E1376A9F051D}" destId="{7DB5FFFC-6CB5-4BD8-A13D-D5E2DF4FE68A}" srcOrd="0" destOrd="0" presId="urn:microsoft.com/office/officeart/2005/8/layout/default"/>
    <dgm:cxn modelId="{C14409C8-8DD6-4B9C-B168-702AEB0088C0}" type="presOf" srcId="{C948E389-B4D8-483F-AD25-0BC982514905}" destId="{2DED0760-58D4-42D2-B534-8A2FCDDB2A95}" srcOrd="0" destOrd="0" presId="urn:microsoft.com/office/officeart/2005/8/layout/default"/>
    <dgm:cxn modelId="{EA2A7AD6-B498-4F88-89FE-5E0DFE3DC208}" srcId="{C9CC7791-41B8-4587-A7E9-7ED47788C887}" destId="{C948E389-B4D8-483F-AD25-0BC982514905}" srcOrd="4" destOrd="0" parTransId="{52048A32-FCC9-48CA-A939-CB4726BA103B}" sibTransId="{9E177F8A-2855-488B-B1FB-A139CCAD2FC4}"/>
    <dgm:cxn modelId="{E2EB05EC-1570-4A5E-AAC0-0C881FB5F3F8}" srcId="{C9CC7791-41B8-4587-A7E9-7ED47788C887}" destId="{DCBAFF47-6B4E-454B-870A-B5A44B340E0E}" srcOrd="2" destOrd="0" parTransId="{E96117C1-B85B-4848-8A3E-33ECC5047032}" sibTransId="{405439C2-CF22-481C-8E42-FC24774B04EA}"/>
    <dgm:cxn modelId="{EF0DD6ED-C39B-426D-88B0-2493D23C35B8}" srcId="{C9CC7791-41B8-4587-A7E9-7ED47788C887}" destId="{852AA6B1-1B7D-46E8-970E-E1376A9F051D}" srcOrd="3" destOrd="0" parTransId="{3FFE2430-D107-42D2-8421-4D06CA5DBC53}" sibTransId="{1A9E45E8-4280-46C9-BC40-9CDBF3E32FFE}"/>
    <dgm:cxn modelId="{E488B46E-3319-4109-8187-CB5C9A75FD0F}" type="presParOf" srcId="{72BE1E8C-6C7C-4527-9E5F-C2C59E212F3C}" destId="{F92B0550-0676-41B3-A6B6-18EAB0DAB12E}" srcOrd="0" destOrd="0" presId="urn:microsoft.com/office/officeart/2005/8/layout/default"/>
    <dgm:cxn modelId="{CC219C0B-39BE-4D41-A3A2-CF9D8E5B1C5D}" type="presParOf" srcId="{72BE1E8C-6C7C-4527-9E5F-C2C59E212F3C}" destId="{1F03F6B7-155A-4006-875B-BCF63D7103E1}" srcOrd="1" destOrd="0" presId="urn:microsoft.com/office/officeart/2005/8/layout/default"/>
    <dgm:cxn modelId="{5A0E79DB-1D53-4C1F-A34B-8AA1B8479FED}" type="presParOf" srcId="{72BE1E8C-6C7C-4527-9E5F-C2C59E212F3C}" destId="{13D12765-3105-43EE-937D-357391F215E8}" srcOrd="2" destOrd="0" presId="urn:microsoft.com/office/officeart/2005/8/layout/default"/>
    <dgm:cxn modelId="{AA21E3A0-828E-4A30-AC75-A759C384C248}" type="presParOf" srcId="{72BE1E8C-6C7C-4527-9E5F-C2C59E212F3C}" destId="{9B0E9F05-9D1C-402C-B7F5-5D775F5DF201}" srcOrd="3" destOrd="0" presId="urn:microsoft.com/office/officeart/2005/8/layout/default"/>
    <dgm:cxn modelId="{8BA94BC0-D2F0-46CF-8157-5FB31703CB83}" type="presParOf" srcId="{72BE1E8C-6C7C-4527-9E5F-C2C59E212F3C}" destId="{43EAEB25-955D-42AF-919D-964E277D0882}" srcOrd="4" destOrd="0" presId="urn:microsoft.com/office/officeart/2005/8/layout/default"/>
    <dgm:cxn modelId="{25E8DC86-285C-4EC5-975F-3DDBF415990D}" type="presParOf" srcId="{72BE1E8C-6C7C-4527-9E5F-C2C59E212F3C}" destId="{4B723242-F2A7-4390-ABFD-ACE020146C55}" srcOrd="5" destOrd="0" presId="urn:microsoft.com/office/officeart/2005/8/layout/default"/>
    <dgm:cxn modelId="{B7FDFE0C-3CE9-4500-8366-0E936F226DE3}" type="presParOf" srcId="{72BE1E8C-6C7C-4527-9E5F-C2C59E212F3C}" destId="{7DB5FFFC-6CB5-4BD8-A13D-D5E2DF4FE68A}" srcOrd="6" destOrd="0" presId="urn:microsoft.com/office/officeart/2005/8/layout/default"/>
    <dgm:cxn modelId="{8D83957F-03E6-477E-A8E4-A965B313FA53}" type="presParOf" srcId="{72BE1E8C-6C7C-4527-9E5F-C2C59E212F3C}" destId="{309D4851-AD84-4887-82FC-02DEEDE61C74}" srcOrd="7" destOrd="0" presId="urn:microsoft.com/office/officeart/2005/8/layout/default"/>
    <dgm:cxn modelId="{36230220-B41C-4FEE-806E-5C1F17770994}" type="presParOf" srcId="{72BE1E8C-6C7C-4527-9E5F-C2C59E212F3C}" destId="{2DED0760-58D4-42D2-B534-8A2FCDDB2A95}"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5971B2F-4F42-4498-A5DB-3EAC61387848}" type="doc">
      <dgm:prSet loTypeId="urn:microsoft.com/office/officeart/2005/8/layout/vProcess5" loCatId="process" qsTypeId="urn:microsoft.com/office/officeart/2005/8/quickstyle/simple4" qsCatId="simple" csTypeId="urn:microsoft.com/office/officeart/2005/8/colors/accent2_2" csCatId="accent2" phldr="1"/>
      <dgm:spPr/>
      <dgm:t>
        <a:bodyPr/>
        <a:lstStyle/>
        <a:p>
          <a:endParaRPr lang="en-US"/>
        </a:p>
      </dgm:t>
    </dgm:pt>
    <dgm:pt modelId="{D4B6B12F-0953-4FBC-B410-BBF9F87771C5}">
      <dgm:prSet/>
      <dgm:spPr/>
      <dgm:t>
        <a:bodyPr/>
        <a:lstStyle/>
        <a:p>
          <a:pPr rtl="0">
            <a:defRPr cap="all"/>
          </a:pPr>
          <a:r>
            <a:rPr lang="en-US" dirty="0"/>
            <a:t> </a:t>
          </a:r>
          <a:r>
            <a:rPr lang="en-US" dirty="0">
              <a:latin typeface="Century Schoolbook" panose="02040604050505020304"/>
            </a:rPr>
            <a:t>Our Solution:</a:t>
          </a:r>
          <a:endParaRPr lang="en-US" dirty="0"/>
        </a:p>
      </dgm:t>
    </dgm:pt>
    <dgm:pt modelId="{2B34B548-C3AB-4BB3-9F0F-A255F38F9B5E}" type="parTrans" cxnId="{DB7FF61B-DE0A-43DF-9436-59DE5C2370B1}">
      <dgm:prSet/>
      <dgm:spPr/>
      <dgm:t>
        <a:bodyPr/>
        <a:lstStyle/>
        <a:p>
          <a:endParaRPr lang="en-US"/>
        </a:p>
      </dgm:t>
    </dgm:pt>
    <dgm:pt modelId="{1050B091-AE12-4098-8760-4FC128C053B9}" type="sibTrans" cxnId="{DB7FF61B-DE0A-43DF-9436-59DE5C2370B1}">
      <dgm:prSet/>
      <dgm:spPr/>
      <dgm:t>
        <a:bodyPr/>
        <a:lstStyle/>
        <a:p>
          <a:endParaRPr lang="en-US"/>
        </a:p>
      </dgm:t>
    </dgm:pt>
    <dgm:pt modelId="{EE99C308-228F-4DC3-A1A4-CD17291CF845}">
      <dgm:prSet/>
      <dgm:spPr/>
      <dgm:t>
        <a:bodyPr/>
        <a:lstStyle/>
        <a:p>
          <a:pPr>
            <a:defRPr cap="all"/>
          </a:pPr>
          <a:r>
            <a:rPr lang="en-US" dirty="0"/>
            <a:t>Step 1: Find missing values</a:t>
          </a:r>
        </a:p>
      </dgm:t>
    </dgm:pt>
    <dgm:pt modelId="{533DFE21-2F56-4B7E-BD37-828F665E4CDE}" type="parTrans" cxnId="{F8CF278D-5E2E-4169-9E5B-E2B6F3E20AF7}">
      <dgm:prSet/>
      <dgm:spPr/>
      <dgm:t>
        <a:bodyPr/>
        <a:lstStyle/>
        <a:p>
          <a:endParaRPr lang="en-US"/>
        </a:p>
      </dgm:t>
    </dgm:pt>
    <dgm:pt modelId="{EF63DA80-4ED0-4662-9C00-0685615FC2CC}" type="sibTrans" cxnId="{F8CF278D-5E2E-4169-9E5B-E2B6F3E20AF7}">
      <dgm:prSet/>
      <dgm:spPr/>
      <dgm:t>
        <a:bodyPr/>
        <a:lstStyle/>
        <a:p>
          <a:endParaRPr lang="en-US"/>
        </a:p>
      </dgm:t>
    </dgm:pt>
    <dgm:pt modelId="{272F9333-5D28-447A-A222-89AE3F04C1D5}">
      <dgm:prSet/>
      <dgm:spPr/>
      <dgm:t>
        <a:bodyPr/>
        <a:lstStyle/>
        <a:p>
          <a:pPr>
            <a:defRPr cap="all"/>
          </a:pPr>
          <a:r>
            <a:rPr lang="en-US" dirty="0"/>
            <a:t>Step 2: </a:t>
          </a:r>
          <a:r>
            <a:rPr lang="en-US" dirty="0">
              <a:latin typeface="Calibri Light" panose="020F0302020204030204"/>
            </a:rPr>
            <a:t>Find null values</a:t>
          </a:r>
        </a:p>
      </dgm:t>
    </dgm:pt>
    <dgm:pt modelId="{0DCE0459-5FD7-453C-B4F9-DDF0E7885C9F}" type="parTrans" cxnId="{C7B716BC-9326-41D5-901E-406649D94809}">
      <dgm:prSet/>
      <dgm:spPr/>
      <dgm:t>
        <a:bodyPr/>
        <a:lstStyle/>
        <a:p>
          <a:endParaRPr lang="en-US"/>
        </a:p>
      </dgm:t>
    </dgm:pt>
    <dgm:pt modelId="{69E445E9-B9D7-4F9D-98E2-A61FC687E97E}" type="sibTrans" cxnId="{C7B716BC-9326-41D5-901E-406649D94809}">
      <dgm:prSet/>
      <dgm:spPr/>
      <dgm:t>
        <a:bodyPr/>
        <a:lstStyle/>
        <a:p>
          <a:endParaRPr lang="en-US"/>
        </a:p>
      </dgm:t>
    </dgm:pt>
    <dgm:pt modelId="{473B829D-7FF8-4CD4-A0C2-C7AF3090FBA1}">
      <dgm:prSet phldr="0"/>
      <dgm:spPr/>
      <dgm:t>
        <a:bodyPr/>
        <a:lstStyle/>
        <a:p>
          <a:pPr>
            <a:defRPr cap="all"/>
          </a:pPr>
          <a:r>
            <a:rPr lang="en-US" dirty="0">
              <a:latin typeface="Calibri Light" panose="020F0302020204030204"/>
            </a:rPr>
            <a:t>Step 3: Remove redundant values</a:t>
          </a:r>
          <a:endParaRPr lang="en-US" dirty="0"/>
        </a:p>
      </dgm:t>
    </dgm:pt>
    <dgm:pt modelId="{2DEDD15B-7A69-4D50-9EC5-486E8B659BDC}" type="parTrans" cxnId="{83114835-B1B8-4C42-9530-3258723443D2}">
      <dgm:prSet/>
      <dgm:spPr/>
    </dgm:pt>
    <dgm:pt modelId="{1D783D75-979B-4580-83F0-EAFF8E5FBA43}" type="sibTrans" cxnId="{83114835-B1B8-4C42-9530-3258723443D2}">
      <dgm:prSet/>
      <dgm:spPr/>
      <dgm:t>
        <a:bodyPr/>
        <a:lstStyle/>
        <a:p>
          <a:endParaRPr lang="en-US"/>
        </a:p>
      </dgm:t>
    </dgm:pt>
    <dgm:pt modelId="{5274A18E-C468-4A2E-8788-65964C3751A7}">
      <dgm:prSet phldr="0"/>
      <dgm:spPr/>
      <dgm:t>
        <a:bodyPr/>
        <a:lstStyle/>
        <a:p>
          <a:pPr rtl="0">
            <a:defRPr cap="all"/>
          </a:pPr>
          <a:r>
            <a:rPr lang="en-US"/>
            <a:t> 958524 , this is too much data </a:t>
          </a:r>
        </a:p>
      </dgm:t>
    </dgm:pt>
    <dgm:pt modelId="{66C03AC3-7102-44E0-8666-D60AC2874141}" type="parTrans" cxnId="{BDD0EA46-D56D-4733-B2EA-385A01163C49}">
      <dgm:prSet/>
      <dgm:spPr/>
    </dgm:pt>
    <dgm:pt modelId="{486A1379-623D-4618-BC81-98775A5D5A68}" type="sibTrans" cxnId="{BDD0EA46-D56D-4733-B2EA-385A01163C49}">
      <dgm:prSet/>
      <dgm:spPr/>
      <dgm:t>
        <a:bodyPr/>
        <a:lstStyle/>
        <a:p>
          <a:endParaRPr lang="en-US"/>
        </a:p>
      </dgm:t>
    </dgm:pt>
    <dgm:pt modelId="{DA55ADE4-D6AA-4630-B265-4B6E5397831A}" type="pres">
      <dgm:prSet presAssocID="{65971B2F-4F42-4498-A5DB-3EAC61387848}" presName="outerComposite" presStyleCnt="0">
        <dgm:presLayoutVars>
          <dgm:chMax val="5"/>
          <dgm:dir/>
          <dgm:resizeHandles val="exact"/>
        </dgm:presLayoutVars>
      </dgm:prSet>
      <dgm:spPr/>
    </dgm:pt>
    <dgm:pt modelId="{09EA8613-E020-4ADD-962B-EA25F236BF5F}" type="pres">
      <dgm:prSet presAssocID="{65971B2F-4F42-4498-A5DB-3EAC61387848}" presName="dummyMaxCanvas" presStyleCnt="0">
        <dgm:presLayoutVars/>
      </dgm:prSet>
      <dgm:spPr/>
    </dgm:pt>
    <dgm:pt modelId="{B749AF71-6422-4462-81EE-CCD5EF84274E}" type="pres">
      <dgm:prSet presAssocID="{65971B2F-4F42-4498-A5DB-3EAC61387848}" presName="FiveNodes_1" presStyleLbl="node1" presStyleIdx="0" presStyleCnt="5">
        <dgm:presLayoutVars>
          <dgm:bulletEnabled val="1"/>
        </dgm:presLayoutVars>
      </dgm:prSet>
      <dgm:spPr/>
    </dgm:pt>
    <dgm:pt modelId="{5804E0F3-1EBB-4E42-A629-4077595C21A9}" type="pres">
      <dgm:prSet presAssocID="{65971B2F-4F42-4498-A5DB-3EAC61387848}" presName="FiveNodes_2" presStyleLbl="node1" presStyleIdx="1" presStyleCnt="5">
        <dgm:presLayoutVars>
          <dgm:bulletEnabled val="1"/>
        </dgm:presLayoutVars>
      </dgm:prSet>
      <dgm:spPr/>
    </dgm:pt>
    <dgm:pt modelId="{C15AA5F0-F359-4384-9515-E50DF583D0E0}" type="pres">
      <dgm:prSet presAssocID="{65971B2F-4F42-4498-A5DB-3EAC61387848}" presName="FiveNodes_3" presStyleLbl="node1" presStyleIdx="2" presStyleCnt="5">
        <dgm:presLayoutVars>
          <dgm:bulletEnabled val="1"/>
        </dgm:presLayoutVars>
      </dgm:prSet>
      <dgm:spPr/>
    </dgm:pt>
    <dgm:pt modelId="{67AE90E0-8C9D-4DAA-B23D-C5D0C81CC53D}" type="pres">
      <dgm:prSet presAssocID="{65971B2F-4F42-4498-A5DB-3EAC61387848}" presName="FiveNodes_4" presStyleLbl="node1" presStyleIdx="3" presStyleCnt="5">
        <dgm:presLayoutVars>
          <dgm:bulletEnabled val="1"/>
        </dgm:presLayoutVars>
      </dgm:prSet>
      <dgm:spPr/>
    </dgm:pt>
    <dgm:pt modelId="{07686F6E-B6FA-44CC-8E17-FAC8EDA006FC}" type="pres">
      <dgm:prSet presAssocID="{65971B2F-4F42-4498-A5DB-3EAC61387848}" presName="FiveNodes_5" presStyleLbl="node1" presStyleIdx="4" presStyleCnt="5">
        <dgm:presLayoutVars>
          <dgm:bulletEnabled val="1"/>
        </dgm:presLayoutVars>
      </dgm:prSet>
      <dgm:spPr/>
    </dgm:pt>
    <dgm:pt modelId="{A4012653-CA38-4A22-A53A-5213326AC9D9}" type="pres">
      <dgm:prSet presAssocID="{65971B2F-4F42-4498-A5DB-3EAC61387848}" presName="FiveConn_1-2" presStyleLbl="fgAccFollowNode1" presStyleIdx="0" presStyleCnt="4">
        <dgm:presLayoutVars>
          <dgm:bulletEnabled val="1"/>
        </dgm:presLayoutVars>
      </dgm:prSet>
      <dgm:spPr/>
    </dgm:pt>
    <dgm:pt modelId="{A1E01E3D-E752-4D6B-B40C-814D71B5EB74}" type="pres">
      <dgm:prSet presAssocID="{65971B2F-4F42-4498-A5DB-3EAC61387848}" presName="FiveConn_2-3" presStyleLbl="fgAccFollowNode1" presStyleIdx="1" presStyleCnt="4">
        <dgm:presLayoutVars>
          <dgm:bulletEnabled val="1"/>
        </dgm:presLayoutVars>
      </dgm:prSet>
      <dgm:spPr/>
    </dgm:pt>
    <dgm:pt modelId="{062572CA-9D87-4477-AD7B-FDC54B9C7339}" type="pres">
      <dgm:prSet presAssocID="{65971B2F-4F42-4498-A5DB-3EAC61387848}" presName="FiveConn_3-4" presStyleLbl="fgAccFollowNode1" presStyleIdx="2" presStyleCnt="4">
        <dgm:presLayoutVars>
          <dgm:bulletEnabled val="1"/>
        </dgm:presLayoutVars>
      </dgm:prSet>
      <dgm:spPr/>
    </dgm:pt>
    <dgm:pt modelId="{0E095F3D-62C6-485F-9E42-85C5C36A4432}" type="pres">
      <dgm:prSet presAssocID="{65971B2F-4F42-4498-A5DB-3EAC61387848}" presName="FiveConn_4-5" presStyleLbl="fgAccFollowNode1" presStyleIdx="3" presStyleCnt="4">
        <dgm:presLayoutVars>
          <dgm:bulletEnabled val="1"/>
        </dgm:presLayoutVars>
      </dgm:prSet>
      <dgm:spPr/>
    </dgm:pt>
    <dgm:pt modelId="{34B63103-73D7-4BC8-ADBA-A3BF738ABCD5}" type="pres">
      <dgm:prSet presAssocID="{65971B2F-4F42-4498-A5DB-3EAC61387848}" presName="FiveNodes_1_text" presStyleLbl="node1" presStyleIdx="4" presStyleCnt="5">
        <dgm:presLayoutVars>
          <dgm:bulletEnabled val="1"/>
        </dgm:presLayoutVars>
      </dgm:prSet>
      <dgm:spPr/>
    </dgm:pt>
    <dgm:pt modelId="{099AB263-01A8-4867-AFB3-85624B8B62C3}" type="pres">
      <dgm:prSet presAssocID="{65971B2F-4F42-4498-A5DB-3EAC61387848}" presName="FiveNodes_2_text" presStyleLbl="node1" presStyleIdx="4" presStyleCnt="5">
        <dgm:presLayoutVars>
          <dgm:bulletEnabled val="1"/>
        </dgm:presLayoutVars>
      </dgm:prSet>
      <dgm:spPr/>
    </dgm:pt>
    <dgm:pt modelId="{A2464F47-1AE8-461E-8D0F-7A2AE9534309}" type="pres">
      <dgm:prSet presAssocID="{65971B2F-4F42-4498-A5DB-3EAC61387848}" presName="FiveNodes_3_text" presStyleLbl="node1" presStyleIdx="4" presStyleCnt="5">
        <dgm:presLayoutVars>
          <dgm:bulletEnabled val="1"/>
        </dgm:presLayoutVars>
      </dgm:prSet>
      <dgm:spPr/>
    </dgm:pt>
    <dgm:pt modelId="{27B250B6-757F-49E5-9C90-5F7FB42E1B01}" type="pres">
      <dgm:prSet presAssocID="{65971B2F-4F42-4498-A5DB-3EAC61387848}" presName="FiveNodes_4_text" presStyleLbl="node1" presStyleIdx="4" presStyleCnt="5">
        <dgm:presLayoutVars>
          <dgm:bulletEnabled val="1"/>
        </dgm:presLayoutVars>
      </dgm:prSet>
      <dgm:spPr/>
    </dgm:pt>
    <dgm:pt modelId="{DE48D176-D184-4FEB-AD77-53958BB09AA5}" type="pres">
      <dgm:prSet presAssocID="{65971B2F-4F42-4498-A5DB-3EAC61387848}" presName="FiveNodes_5_text" presStyleLbl="node1" presStyleIdx="4" presStyleCnt="5">
        <dgm:presLayoutVars>
          <dgm:bulletEnabled val="1"/>
        </dgm:presLayoutVars>
      </dgm:prSet>
      <dgm:spPr/>
    </dgm:pt>
  </dgm:ptLst>
  <dgm:cxnLst>
    <dgm:cxn modelId="{D9DAC813-F863-440E-A638-D11D301F242E}" type="presOf" srcId="{272F9333-5D28-447A-A222-89AE3F04C1D5}" destId="{27B250B6-757F-49E5-9C90-5F7FB42E1B01}" srcOrd="1" destOrd="0" presId="urn:microsoft.com/office/officeart/2005/8/layout/vProcess5"/>
    <dgm:cxn modelId="{DB7FF61B-DE0A-43DF-9436-59DE5C2370B1}" srcId="{65971B2F-4F42-4498-A5DB-3EAC61387848}" destId="{D4B6B12F-0953-4FBC-B410-BBF9F87771C5}" srcOrd="1" destOrd="0" parTransId="{2B34B548-C3AB-4BB3-9F0F-A255F38F9B5E}" sibTransId="{1050B091-AE12-4098-8760-4FC128C053B9}"/>
    <dgm:cxn modelId="{B4F8DE1E-9F05-4CC0-AF1B-21FEAF6B2745}" type="presOf" srcId="{486A1379-623D-4618-BC81-98775A5D5A68}" destId="{A4012653-CA38-4A22-A53A-5213326AC9D9}" srcOrd="0" destOrd="0" presId="urn:microsoft.com/office/officeart/2005/8/layout/vProcess5"/>
    <dgm:cxn modelId="{783AF329-ED32-434B-B989-60F658E96E93}" type="presOf" srcId="{1050B091-AE12-4098-8760-4FC128C053B9}" destId="{A1E01E3D-E752-4D6B-B40C-814D71B5EB74}" srcOrd="0" destOrd="0" presId="urn:microsoft.com/office/officeart/2005/8/layout/vProcess5"/>
    <dgm:cxn modelId="{107C902E-A862-45D3-AF78-FE45B90937FC}" type="presOf" srcId="{5274A18E-C468-4A2E-8788-65964C3751A7}" destId="{34B63103-73D7-4BC8-ADBA-A3BF738ABCD5}" srcOrd="1" destOrd="0" presId="urn:microsoft.com/office/officeart/2005/8/layout/vProcess5"/>
    <dgm:cxn modelId="{83114835-B1B8-4C42-9530-3258723443D2}" srcId="{65971B2F-4F42-4498-A5DB-3EAC61387848}" destId="{473B829D-7FF8-4CD4-A0C2-C7AF3090FBA1}" srcOrd="4" destOrd="0" parTransId="{2DEDD15B-7A69-4D50-9EC5-486E8B659BDC}" sibTransId="{1D783D75-979B-4580-83F0-EAFF8E5FBA43}"/>
    <dgm:cxn modelId="{E2AAB23E-84DE-410B-802E-96BA150ACBE3}" type="presOf" srcId="{473B829D-7FF8-4CD4-A0C2-C7AF3090FBA1}" destId="{07686F6E-B6FA-44CC-8E17-FAC8EDA006FC}" srcOrd="0" destOrd="0" presId="urn:microsoft.com/office/officeart/2005/8/layout/vProcess5"/>
    <dgm:cxn modelId="{F0714443-3D5E-4276-A0DA-66CBEA95BBB6}" type="presOf" srcId="{272F9333-5D28-447A-A222-89AE3F04C1D5}" destId="{67AE90E0-8C9D-4DAA-B23D-C5D0C81CC53D}" srcOrd="0" destOrd="0" presId="urn:microsoft.com/office/officeart/2005/8/layout/vProcess5"/>
    <dgm:cxn modelId="{D30A8464-EDCB-41CF-A20C-887C6505C9A5}" type="presOf" srcId="{EE99C308-228F-4DC3-A1A4-CD17291CF845}" destId="{A2464F47-1AE8-461E-8D0F-7A2AE9534309}" srcOrd="1" destOrd="0" presId="urn:microsoft.com/office/officeart/2005/8/layout/vProcess5"/>
    <dgm:cxn modelId="{BDD0EA46-D56D-4733-B2EA-385A01163C49}" srcId="{65971B2F-4F42-4498-A5DB-3EAC61387848}" destId="{5274A18E-C468-4A2E-8788-65964C3751A7}" srcOrd="0" destOrd="0" parTransId="{66C03AC3-7102-44E0-8666-D60AC2874141}" sibTransId="{486A1379-623D-4618-BC81-98775A5D5A68}"/>
    <dgm:cxn modelId="{A8EFE267-569A-434B-A927-1057DDFE58EE}" type="presOf" srcId="{5274A18E-C468-4A2E-8788-65964C3751A7}" destId="{B749AF71-6422-4462-81EE-CCD5EF84274E}" srcOrd="0" destOrd="0" presId="urn:microsoft.com/office/officeart/2005/8/layout/vProcess5"/>
    <dgm:cxn modelId="{09143D6C-0B10-427D-B3C4-000D72C3F9FF}" type="presOf" srcId="{EF63DA80-4ED0-4662-9C00-0685615FC2CC}" destId="{062572CA-9D87-4477-AD7B-FDC54B9C7339}" srcOrd="0" destOrd="0" presId="urn:microsoft.com/office/officeart/2005/8/layout/vProcess5"/>
    <dgm:cxn modelId="{D1C9AA4C-7C17-4886-AD9C-E40DA6FD6ECD}" type="presOf" srcId="{473B829D-7FF8-4CD4-A0C2-C7AF3090FBA1}" destId="{DE48D176-D184-4FEB-AD77-53958BB09AA5}" srcOrd="1" destOrd="0" presId="urn:microsoft.com/office/officeart/2005/8/layout/vProcess5"/>
    <dgm:cxn modelId="{1A503051-16A7-4249-BC0F-3C7A2ED1D606}" type="presOf" srcId="{EE99C308-228F-4DC3-A1A4-CD17291CF845}" destId="{C15AA5F0-F359-4384-9515-E50DF583D0E0}" srcOrd="0" destOrd="0" presId="urn:microsoft.com/office/officeart/2005/8/layout/vProcess5"/>
    <dgm:cxn modelId="{6DF67177-C749-49A3-BCE8-3334ED8FC69B}" type="presOf" srcId="{69E445E9-B9D7-4F9D-98E2-A61FC687E97E}" destId="{0E095F3D-62C6-485F-9E42-85C5C36A4432}" srcOrd="0" destOrd="0" presId="urn:microsoft.com/office/officeart/2005/8/layout/vProcess5"/>
    <dgm:cxn modelId="{F8CF278D-5E2E-4169-9E5B-E2B6F3E20AF7}" srcId="{65971B2F-4F42-4498-A5DB-3EAC61387848}" destId="{EE99C308-228F-4DC3-A1A4-CD17291CF845}" srcOrd="2" destOrd="0" parTransId="{533DFE21-2F56-4B7E-BD37-828F665E4CDE}" sibTransId="{EF63DA80-4ED0-4662-9C00-0685615FC2CC}"/>
    <dgm:cxn modelId="{52EC388F-D563-4231-ADA7-CA492C11DD63}" type="presOf" srcId="{65971B2F-4F42-4498-A5DB-3EAC61387848}" destId="{DA55ADE4-D6AA-4630-B265-4B6E5397831A}" srcOrd="0" destOrd="0" presId="urn:microsoft.com/office/officeart/2005/8/layout/vProcess5"/>
    <dgm:cxn modelId="{C7B716BC-9326-41D5-901E-406649D94809}" srcId="{65971B2F-4F42-4498-A5DB-3EAC61387848}" destId="{272F9333-5D28-447A-A222-89AE3F04C1D5}" srcOrd="3" destOrd="0" parTransId="{0DCE0459-5FD7-453C-B4F9-DDF0E7885C9F}" sibTransId="{69E445E9-B9D7-4F9D-98E2-A61FC687E97E}"/>
    <dgm:cxn modelId="{EC7B93D4-9F08-4EDB-BCAA-088AB4301675}" type="presOf" srcId="{D4B6B12F-0953-4FBC-B410-BBF9F87771C5}" destId="{5804E0F3-1EBB-4E42-A629-4077595C21A9}" srcOrd="0" destOrd="0" presId="urn:microsoft.com/office/officeart/2005/8/layout/vProcess5"/>
    <dgm:cxn modelId="{7ABD72F5-C544-48D9-A8BC-03A159EB3D63}" type="presOf" srcId="{D4B6B12F-0953-4FBC-B410-BBF9F87771C5}" destId="{099AB263-01A8-4867-AFB3-85624B8B62C3}" srcOrd="1" destOrd="0" presId="urn:microsoft.com/office/officeart/2005/8/layout/vProcess5"/>
    <dgm:cxn modelId="{9855B1D5-35D8-4EC5-AC0F-30CB1FE1F608}" type="presParOf" srcId="{DA55ADE4-D6AA-4630-B265-4B6E5397831A}" destId="{09EA8613-E020-4ADD-962B-EA25F236BF5F}" srcOrd="0" destOrd="0" presId="urn:microsoft.com/office/officeart/2005/8/layout/vProcess5"/>
    <dgm:cxn modelId="{CE15DEE9-A5DF-48AF-BAC5-A8FC9087E25A}" type="presParOf" srcId="{DA55ADE4-D6AA-4630-B265-4B6E5397831A}" destId="{B749AF71-6422-4462-81EE-CCD5EF84274E}" srcOrd="1" destOrd="0" presId="urn:microsoft.com/office/officeart/2005/8/layout/vProcess5"/>
    <dgm:cxn modelId="{FE3A4307-0E06-4A32-BA82-B2D8EDA25773}" type="presParOf" srcId="{DA55ADE4-D6AA-4630-B265-4B6E5397831A}" destId="{5804E0F3-1EBB-4E42-A629-4077595C21A9}" srcOrd="2" destOrd="0" presId="urn:microsoft.com/office/officeart/2005/8/layout/vProcess5"/>
    <dgm:cxn modelId="{D924D090-497E-4FE9-802A-394C793738DD}" type="presParOf" srcId="{DA55ADE4-D6AA-4630-B265-4B6E5397831A}" destId="{C15AA5F0-F359-4384-9515-E50DF583D0E0}" srcOrd="3" destOrd="0" presId="urn:microsoft.com/office/officeart/2005/8/layout/vProcess5"/>
    <dgm:cxn modelId="{6D089B1E-2F5A-4502-A6B6-89D70D15CE8A}" type="presParOf" srcId="{DA55ADE4-D6AA-4630-B265-4B6E5397831A}" destId="{67AE90E0-8C9D-4DAA-B23D-C5D0C81CC53D}" srcOrd="4" destOrd="0" presId="urn:microsoft.com/office/officeart/2005/8/layout/vProcess5"/>
    <dgm:cxn modelId="{7F8453EA-6669-445E-9132-6D42FB05ECFA}" type="presParOf" srcId="{DA55ADE4-D6AA-4630-B265-4B6E5397831A}" destId="{07686F6E-B6FA-44CC-8E17-FAC8EDA006FC}" srcOrd="5" destOrd="0" presId="urn:microsoft.com/office/officeart/2005/8/layout/vProcess5"/>
    <dgm:cxn modelId="{53282269-EC6F-4A69-AD46-18B30AAB34E0}" type="presParOf" srcId="{DA55ADE4-D6AA-4630-B265-4B6E5397831A}" destId="{A4012653-CA38-4A22-A53A-5213326AC9D9}" srcOrd="6" destOrd="0" presId="urn:microsoft.com/office/officeart/2005/8/layout/vProcess5"/>
    <dgm:cxn modelId="{890A1668-A687-4907-A67D-19479EFE3363}" type="presParOf" srcId="{DA55ADE4-D6AA-4630-B265-4B6E5397831A}" destId="{A1E01E3D-E752-4D6B-B40C-814D71B5EB74}" srcOrd="7" destOrd="0" presId="urn:microsoft.com/office/officeart/2005/8/layout/vProcess5"/>
    <dgm:cxn modelId="{73CC9CB2-5033-42DF-8281-522D9675475D}" type="presParOf" srcId="{DA55ADE4-D6AA-4630-B265-4B6E5397831A}" destId="{062572CA-9D87-4477-AD7B-FDC54B9C7339}" srcOrd="8" destOrd="0" presId="urn:microsoft.com/office/officeart/2005/8/layout/vProcess5"/>
    <dgm:cxn modelId="{92C4AD4E-4E52-46D9-A348-693F885A8509}" type="presParOf" srcId="{DA55ADE4-D6AA-4630-B265-4B6E5397831A}" destId="{0E095F3D-62C6-485F-9E42-85C5C36A4432}" srcOrd="9" destOrd="0" presId="urn:microsoft.com/office/officeart/2005/8/layout/vProcess5"/>
    <dgm:cxn modelId="{35D306AC-931B-4430-9CFE-23E572BD7E99}" type="presParOf" srcId="{DA55ADE4-D6AA-4630-B265-4B6E5397831A}" destId="{34B63103-73D7-4BC8-ADBA-A3BF738ABCD5}" srcOrd="10" destOrd="0" presId="urn:microsoft.com/office/officeart/2005/8/layout/vProcess5"/>
    <dgm:cxn modelId="{84818DAE-49C0-450D-973B-3C6F97E5F1E3}" type="presParOf" srcId="{DA55ADE4-D6AA-4630-B265-4B6E5397831A}" destId="{099AB263-01A8-4867-AFB3-85624B8B62C3}" srcOrd="11" destOrd="0" presId="urn:microsoft.com/office/officeart/2005/8/layout/vProcess5"/>
    <dgm:cxn modelId="{2ECD2158-6200-4DD5-B005-D1FFE817EAF5}" type="presParOf" srcId="{DA55ADE4-D6AA-4630-B265-4B6E5397831A}" destId="{A2464F47-1AE8-461E-8D0F-7A2AE9534309}" srcOrd="12" destOrd="0" presId="urn:microsoft.com/office/officeart/2005/8/layout/vProcess5"/>
    <dgm:cxn modelId="{2D51DF06-4DAD-4F52-98B9-F81A63F1A15C}" type="presParOf" srcId="{DA55ADE4-D6AA-4630-B265-4B6E5397831A}" destId="{27B250B6-757F-49E5-9C90-5F7FB42E1B01}" srcOrd="13" destOrd="0" presId="urn:microsoft.com/office/officeart/2005/8/layout/vProcess5"/>
    <dgm:cxn modelId="{7652C955-1330-4DE1-B956-1967D419D9E6}" type="presParOf" srcId="{DA55ADE4-D6AA-4630-B265-4B6E5397831A}" destId="{DE48D176-D184-4FEB-AD77-53958BB09AA5}"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5D78D34-4C7A-4201-BFCE-F2229E5E7AB9}"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AE404CC0-7F25-43AE-85DD-D4A963F1277E}">
      <dgm:prSet/>
      <dgm:spPr/>
      <dgm:t>
        <a:bodyPr/>
        <a:lstStyle/>
        <a:p>
          <a:pPr rtl="0"/>
          <a:r>
            <a:rPr lang="en-US" dirty="0"/>
            <a:t>Approach 1:  Replacing them with the mean </a:t>
          </a:r>
        </a:p>
      </dgm:t>
    </dgm:pt>
    <dgm:pt modelId="{A8DCE9A9-42AD-4F7A-8A11-B733CF2A177D}" type="parTrans" cxnId="{6B8B0C72-C818-40DB-AFE1-4771BD047C29}">
      <dgm:prSet/>
      <dgm:spPr/>
      <dgm:t>
        <a:bodyPr/>
        <a:lstStyle/>
        <a:p>
          <a:endParaRPr lang="en-US"/>
        </a:p>
      </dgm:t>
    </dgm:pt>
    <dgm:pt modelId="{0B8A8460-0F7E-4765-82B1-5B2121D555E1}" type="sibTrans" cxnId="{6B8B0C72-C818-40DB-AFE1-4771BD047C29}">
      <dgm:prSet/>
      <dgm:spPr/>
      <dgm:t>
        <a:bodyPr/>
        <a:lstStyle/>
        <a:p>
          <a:endParaRPr lang="en-US"/>
        </a:p>
      </dgm:t>
    </dgm:pt>
    <dgm:pt modelId="{89CA5F5F-419C-4D9D-BF0D-ED147D13E493}">
      <dgm:prSet/>
      <dgm:spPr/>
      <dgm:t>
        <a:bodyPr/>
        <a:lstStyle/>
        <a:p>
          <a:pPr rtl="0"/>
          <a:r>
            <a:rPr lang="en-US" dirty="0"/>
            <a:t>Approach 2:</a:t>
          </a:r>
          <a:r>
            <a:rPr lang="en-US" dirty="0">
              <a:latin typeface="Century Schoolbook" panose="02040604050505020304"/>
            </a:rPr>
            <a:t> </a:t>
          </a:r>
          <a:r>
            <a:rPr lang="en-US" dirty="0"/>
            <a:t>Removing them</a:t>
          </a:r>
        </a:p>
      </dgm:t>
    </dgm:pt>
    <dgm:pt modelId="{35F94C37-9E51-40AA-9203-4ACD28126018}" type="parTrans" cxnId="{044F419E-E30D-45CA-BF68-508BEF4A5AB8}">
      <dgm:prSet/>
      <dgm:spPr/>
      <dgm:t>
        <a:bodyPr/>
        <a:lstStyle/>
        <a:p>
          <a:endParaRPr lang="en-US"/>
        </a:p>
      </dgm:t>
    </dgm:pt>
    <dgm:pt modelId="{1E281810-3675-4EFE-AE5C-C8D246F88B03}" type="sibTrans" cxnId="{044F419E-E30D-45CA-BF68-508BEF4A5AB8}">
      <dgm:prSet/>
      <dgm:spPr/>
      <dgm:t>
        <a:bodyPr/>
        <a:lstStyle/>
        <a:p>
          <a:endParaRPr lang="en-US"/>
        </a:p>
      </dgm:t>
    </dgm:pt>
    <dgm:pt modelId="{CF57C668-B5B7-4144-9C40-1D4E6D6BAACC}" type="pres">
      <dgm:prSet presAssocID="{85D78D34-4C7A-4201-BFCE-F2229E5E7AB9}" presName="linear" presStyleCnt="0">
        <dgm:presLayoutVars>
          <dgm:animLvl val="lvl"/>
          <dgm:resizeHandles val="exact"/>
        </dgm:presLayoutVars>
      </dgm:prSet>
      <dgm:spPr/>
    </dgm:pt>
    <dgm:pt modelId="{4283FDD2-9D20-4C7A-95F7-414E8F0D1EC8}" type="pres">
      <dgm:prSet presAssocID="{AE404CC0-7F25-43AE-85DD-D4A963F1277E}" presName="parentText" presStyleLbl="node1" presStyleIdx="0" presStyleCnt="2">
        <dgm:presLayoutVars>
          <dgm:chMax val="0"/>
          <dgm:bulletEnabled val="1"/>
        </dgm:presLayoutVars>
      </dgm:prSet>
      <dgm:spPr/>
    </dgm:pt>
    <dgm:pt modelId="{DCEBF7D9-F1C6-495C-A540-DC75E4A8095A}" type="pres">
      <dgm:prSet presAssocID="{0B8A8460-0F7E-4765-82B1-5B2121D555E1}" presName="spacer" presStyleCnt="0"/>
      <dgm:spPr/>
    </dgm:pt>
    <dgm:pt modelId="{FE77145B-1143-4A61-AC9B-E45F74493BA1}" type="pres">
      <dgm:prSet presAssocID="{89CA5F5F-419C-4D9D-BF0D-ED147D13E493}" presName="parentText" presStyleLbl="node1" presStyleIdx="1" presStyleCnt="2">
        <dgm:presLayoutVars>
          <dgm:chMax val="0"/>
          <dgm:bulletEnabled val="1"/>
        </dgm:presLayoutVars>
      </dgm:prSet>
      <dgm:spPr/>
    </dgm:pt>
  </dgm:ptLst>
  <dgm:cxnLst>
    <dgm:cxn modelId="{5AD9246E-0EBE-4542-9986-2B6361A2D11B}" type="presOf" srcId="{89CA5F5F-419C-4D9D-BF0D-ED147D13E493}" destId="{FE77145B-1143-4A61-AC9B-E45F74493BA1}" srcOrd="0" destOrd="0" presId="urn:microsoft.com/office/officeart/2005/8/layout/vList2"/>
    <dgm:cxn modelId="{6B8B0C72-C818-40DB-AFE1-4771BD047C29}" srcId="{85D78D34-4C7A-4201-BFCE-F2229E5E7AB9}" destId="{AE404CC0-7F25-43AE-85DD-D4A963F1277E}" srcOrd="0" destOrd="0" parTransId="{A8DCE9A9-42AD-4F7A-8A11-B733CF2A177D}" sibTransId="{0B8A8460-0F7E-4765-82B1-5B2121D555E1}"/>
    <dgm:cxn modelId="{BAE04A85-CE87-4EB1-AFD6-B1670F6D747B}" type="presOf" srcId="{AE404CC0-7F25-43AE-85DD-D4A963F1277E}" destId="{4283FDD2-9D20-4C7A-95F7-414E8F0D1EC8}" srcOrd="0" destOrd="0" presId="urn:microsoft.com/office/officeart/2005/8/layout/vList2"/>
    <dgm:cxn modelId="{37E2AD92-DE05-437E-B117-053AF14EC780}" type="presOf" srcId="{85D78D34-4C7A-4201-BFCE-F2229E5E7AB9}" destId="{CF57C668-B5B7-4144-9C40-1D4E6D6BAACC}" srcOrd="0" destOrd="0" presId="urn:microsoft.com/office/officeart/2005/8/layout/vList2"/>
    <dgm:cxn modelId="{044F419E-E30D-45CA-BF68-508BEF4A5AB8}" srcId="{85D78D34-4C7A-4201-BFCE-F2229E5E7AB9}" destId="{89CA5F5F-419C-4D9D-BF0D-ED147D13E493}" srcOrd="1" destOrd="0" parTransId="{35F94C37-9E51-40AA-9203-4ACD28126018}" sibTransId="{1E281810-3675-4EFE-AE5C-C8D246F88B03}"/>
    <dgm:cxn modelId="{CD6FB342-7C94-468B-AD46-A50AA133A64B}" type="presParOf" srcId="{CF57C668-B5B7-4144-9C40-1D4E6D6BAACC}" destId="{4283FDD2-9D20-4C7A-95F7-414E8F0D1EC8}" srcOrd="0" destOrd="0" presId="urn:microsoft.com/office/officeart/2005/8/layout/vList2"/>
    <dgm:cxn modelId="{0185B2F7-8F3D-4E61-B218-995452874BC3}" type="presParOf" srcId="{CF57C668-B5B7-4144-9C40-1D4E6D6BAACC}" destId="{DCEBF7D9-F1C6-495C-A540-DC75E4A8095A}" srcOrd="1" destOrd="0" presId="urn:microsoft.com/office/officeart/2005/8/layout/vList2"/>
    <dgm:cxn modelId="{46D96FA8-8F70-485D-92B4-FAC8EBFC966C}" type="presParOf" srcId="{CF57C668-B5B7-4144-9C40-1D4E6D6BAACC}" destId="{FE77145B-1143-4A61-AC9B-E45F74493BA1}"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3DCAC50-AA14-48F2-A7BF-0884F13ACA21}"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F1DB3D4B-B6A1-4B04-A3AB-5B8B2C217452}">
      <dgm:prSet/>
      <dgm:spPr/>
      <dgm:t>
        <a:bodyPr/>
        <a:lstStyle/>
        <a:p>
          <a:pPr rtl="0">
            <a:lnSpc>
              <a:spcPct val="100000"/>
            </a:lnSpc>
          </a:pPr>
          <a:r>
            <a:rPr lang="en-US" baseline="0" dirty="0">
              <a:latin typeface="Century Schoolbook"/>
              <a:cs typeface="Arial"/>
            </a:rPr>
            <a:t>The confusion matrix revealed that the model predicted 409 true positives. It was able to correctly predict 409 dangerous asteroids. Despite having some false positives and false negatives, this model was the best of all. </a:t>
          </a:r>
          <a:endParaRPr lang="en-US" dirty="0">
            <a:latin typeface="Century Schoolbook"/>
            <a:cs typeface="Arial"/>
          </a:endParaRPr>
        </a:p>
      </dgm:t>
    </dgm:pt>
    <dgm:pt modelId="{EE85707E-38FF-4775-B3EE-6423489E2034}" type="parTrans" cxnId="{200AC7F4-1245-4D19-AFB7-3450DF33C6A7}">
      <dgm:prSet/>
      <dgm:spPr/>
      <dgm:t>
        <a:bodyPr/>
        <a:lstStyle/>
        <a:p>
          <a:endParaRPr lang="en-US"/>
        </a:p>
      </dgm:t>
    </dgm:pt>
    <dgm:pt modelId="{B44794A4-632D-4B51-97E0-77D8B33F73A0}" type="sibTrans" cxnId="{200AC7F4-1245-4D19-AFB7-3450DF33C6A7}">
      <dgm:prSet/>
      <dgm:spPr/>
      <dgm:t>
        <a:bodyPr/>
        <a:lstStyle/>
        <a:p>
          <a:endParaRPr lang="en-US"/>
        </a:p>
      </dgm:t>
    </dgm:pt>
    <dgm:pt modelId="{21834E45-011B-4F75-B72F-7A124EC1C5DD}">
      <dgm:prSet/>
      <dgm:spPr/>
      <dgm:t>
        <a:bodyPr/>
        <a:lstStyle/>
        <a:p>
          <a:pPr>
            <a:lnSpc>
              <a:spcPct val="100000"/>
            </a:lnSpc>
          </a:pPr>
          <a:r>
            <a:rPr lang="en-US" baseline="0" dirty="0">
              <a:latin typeface="Century Schoolbook"/>
              <a:cs typeface="Arial"/>
            </a:rPr>
            <a:t>This is due to the fact that in the decision tree, all of the features are considered, and various split points are </a:t>
          </a:r>
          <a:r>
            <a:rPr lang="en-US" baseline="0" dirty="0" err="1">
              <a:latin typeface="Century Schoolbook"/>
              <a:cs typeface="Arial"/>
            </a:rPr>
            <a:t>trined</a:t>
          </a:r>
          <a:r>
            <a:rPr lang="en-US" baseline="0" dirty="0">
              <a:latin typeface="Century Schoolbook"/>
              <a:cs typeface="Arial"/>
            </a:rPr>
            <a:t> and tested using a function. The split with a yes value is chosen. As a result, the decision tree outperforms other models.</a:t>
          </a:r>
          <a:endParaRPr lang="en-US" dirty="0">
            <a:latin typeface="Century Schoolbook"/>
            <a:cs typeface="Arial"/>
          </a:endParaRPr>
        </a:p>
      </dgm:t>
    </dgm:pt>
    <dgm:pt modelId="{8E872ADB-12C8-4C28-A7DB-22386086EE97}" type="parTrans" cxnId="{B08849B5-8579-4462-B2D8-B1C06696498B}">
      <dgm:prSet/>
      <dgm:spPr/>
      <dgm:t>
        <a:bodyPr/>
        <a:lstStyle/>
        <a:p>
          <a:endParaRPr lang="en-US"/>
        </a:p>
      </dgm:t>
    </dgm:pt>
    <dgm:pt modelId="{76FBB2F3-4738-423E-BEFF-0A0515C15977}" type="sibTrans" cxnId="{B08849B5-8579-4462-B2D8-B1C06696498B}">
      <dgm:prSet/>
      <dgm:spPr/>
      <dgm:t>
        <a:bodyPr/>
        <a:lstStyle/>
        <a:p>
          <a:endParaRPr lang="en-US"/>
        </a:p>
      </dgm:t>
    </dgm:pt>
    <dgm:pt modelId="{8D92E896-AC51-4A10-96A1-35A8A7F18F75}" type="pres">
      <dgm:prSet presAssocID="{A3DCAC50-AA14-48F2-A7BF-0884F13ACA21}" presName="root" presStyleCnt="0">
        <dgm:presLayoutVars>
          <dgm:dir/>
          <dgm:resizeHandles val="exact"/>
        </dgm:presLayoutVars>
      </dgm:prSet>
      <dgm:spPr/>
    </dgm:pt>
    <dgm:pt modelId="{C996FB9C-8D6B-423C-BA9C-15E1E0D8E717}" type="pres">
      <dgm:prSet presAssocID="{F1DB3D4B-B6A1-4B04-A3AB-5B8B2C217452}" presName="compNode" presStyleCnt="0"/>
      <dgm:spPr/>
    </dgm:pt>
    <dgm:pt modelId="{03208F3A-CE1D-48F6-A2B0-90036E5A6FA6}" type="pres">
      <dgm:prSet presAssocID="{F1DB3D4B-B6A1-4B04-A3AB-5B8B2C217452}"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omet"/>
        </a:ext>
      </dgm:extLst>
    </dgm:pt>
    <dgm:pt modelId="{2B4D7A06-6FBD-48C1-BFD2-85D80122E3EF}" type="pres">
      <dgm:prSet presAssocID="{F1DB3D4B-B6A1-4B04-A3AB-5B8B2C217452}" presName="spaceRect" presStyleCnt="0"/>
      <dgm:spPr/>
    </dgm:pt>
    <dgm:pt modelId="{68F930E1-3A58-4601-BD95-1E2FE05F6B6A}" type="pres">
      <dgm:prSet presAssocID="{F1DB3D4B-B6A1-4B04-A3AB-5B8B2C217452}" presName="textRect" presStyleLbl="revTx" presStyleIdx="0" presStyleCnt="2">
        <dgm:presLayoutVars>
          <dgm:chMax val="1"/>
          <dgm:chPref val="1"/>
        </dgm:presLayoutVars>
      </dgm:prSet>
      <dgm:spPr/>
    </dgm:pt>
    <dgm:pt modelId="{F67348C0-0597-443B-9CD4-2AA5BB8B4298}" type="pres">
      <dgm:prSet presAssocID="{B44794A4-632D-4B51-97E0-77D8B33F73A0}" presName="sibTrans" presStyleCnt="0"/>
      <dgm:spPr/>
    </dgm:pt>
    <dgm:pt modelId="{5DEFA389-44F5-4B6A-9F8B-68AD01FE3B79}" type="pres">
      <dgm:prSet presAssocID="{21834E45-011B-4F75-B72F-7A124EC1C5DD}" presName="compNode" presStyleCnt="0"/>
      <dgm:spPr/>
    </dgm:pt>
    <dgm:pt modelId="{EF587F18-1997-4BA0-9E7A-64DB8F34F8AB}" type="pres">
      <dgm:prSet presAssocID="{21834E45-011B-4F75-B72F-7A124EC1C5D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Gavel"/>
        </a:ext>
      </dgm:extLst>
    </dgm:pt>
    <dgm:pt modelId="{C5EEFD3D-ABCC-4E87-BA85-ECF500579E0A}" type="pres">
      <dgm:prSet presAssocID="{21834E45-011B-4F75-B72F-7A124EC1C5DD}" presName="spaceRect" presStyleCnt="0"/>
      <dgm:spPr/>
    </dgm:pt>
    <dgm:pt modelId="{23FC1A50-462D-40D2-8176-0A1B54F7DB87}" type="pres">
      <dgm:prSet presAssocID="{21834E45-011B-4F75-B72F-7A124EC1C5DD}" presName="textRect" presStyleLbl="revTx" presStyleIdx="1" presStyleCnt="2">
        <dgm:presLayoutVars>
          <dgm:chMax val="1"/>
          <dgm:chPref val="1"/>
        </dgm:presLayoutVars>
      </dgm:prSet>
      <dgm:spPr/>
    </dgm:pt>
  </dgm:ptLst>
  <dgm:cxnLst>
    <dgm:cxn modelId="{1B2E7822-1853-4A59-BAE8-A274295A3C02}" type="presOf" srcId="{21834E45-011B-4F75-B72F-7A124EC1C5DD}" destId="{23FC1A50-462D-40D2-8176-0A1B54F7DB87}" srcOrd="0" destOrd="0" presId="urn:microsoft.com/office/officeart/2018/2/layout/IconLabelList"/>
    <dgm:cxn modelId="{14FEE13E-1B13-4B1F-A8C7-7C16983FF8F5}" type="presOf" srcId="{A3DCAC50-AA14-48F2-A7BF-0884F13ACA21}" destId="{8D92E896-AC51-4A10-96A1-35A8A7F18F75}" srcOrd="0" destOrd="0" presId="urn:microsoft.com/office/officeart/2018/2/layout/IconLabelList"/>
    <dgm:cxn modelId="{B08849B5-8579-4462-B2D8-B1C06696498B}" srcId="{A3DCAC50-AA14-48F2-A7BF-0884F13ACA21}" destId="{21834E45-011B-4F75-B72F-7A124EC1C5DD}" srcOrd="1" destOrd="0" parTransId="{8E872ADB-12C8-4C28-A7DB-22386086EE97}" sibTransId="{76FBB2F3-4738-423E-BEFF-0A0515C15977}"/>
    <dgm:cxn modelId="{200AC7F4-1245-4D19-AFB7-3450DF33C6A7}" srcId="{A3DCAC50-AA14-48F2-A7BF-0884F13ACA21}" destId="{F1DB3D4B-B6A1-4B04-A3AB-5B8B2C217452}" srcOrd="0" destOrd="0" parTransId="{EE85707E-38FF-4775-B3EE-6423489E2034}" sibTransId="{B44794A4-632D-4B51-97E0-77D8B33F73A0}"/>
    <dgm:cxn modelId="{DDE74BF5-6ED0-4DF0-9F98-104F3EDC3DBC}" type="presOf" srcId="{F1DB3D4B-B6A1-4B04-A3AB-5B8B2C217452}" destId="{68F930E1-3A58-4601-BD95-1E2FE05F6B6A}" srcOrd="0" destOrd="0" presId="urn:microsoft.com/office/officeart/2018/2/layout/IconLabelList"/>
    <dgm:cxn modelId="{9047F9BD-6A61-4414-B3F6-8FC518B6D826}" type="presParOf" srcId="{8D92E896-AC51-4A10-96A1-35A8A7F18F75}" destId="{C996FB9C-8D6B-423C-BA9C-15E1E0D8E717}" srcOrd="0" destOrd="0" presId="urn:microsoft.com/office/officeart/2018/2/layout/IconLabelList"/>
    <dgm:cxn modelId="{AFDAF096-6D53-4F13-962F-DE822A6D1D54}" type="presParOf" srcId="{C996FB9C-8D6B-423C-BA9C-15E1E0D8E717}" destId="{03208F3A-CE1D-48F6-A2B0-90036E5A6FA6}" srcOrd="0" destOrd="0" presId="urn:microsoft.com/office/officeart/2018/2/layout/IconLabelList"/>
    <dgm:cxn modelId="{D2182F6E-F86B-4C22-B1A3-7D34581255B3}" type="presParOf" srcId="{C996FB9C-8D6B-423C-BA9C-15E1E0D8E717}" destId="{2B4D7A06-6FBD-48C1-BFD2-85D80122E3EF}" srcOrd="1" destOrd="0" presId="urn:microsoft.com/office/officeart/2018/2/layout/IconLabelList"/>
    <dgm:cxn modelId="{52CF09CF-624F-4D12-BD66-84B301686A14}" type="presParOf" srcId="{C996FB9C-8D6B-423C-BA9C-15E1E0D8E717}" destId="{68F930E1-3A58-4601-BD95-1E2FE05F6B6A}" srcOrd="2" destOrd="0" presId="urn:microsoft.com/office/officeart/2018/2/layout/IconLabelList"/>
    <dgm:cxn modelId="{A9B3D9A5-179D-4E00-A18B-BA27B94F8DCC}" type="presParOf" srcId="{8D92E896-AC51-4A10-96A1-35A8A7F18F75}" destId="{F67348C0-0597-443B-9CD4-2AA5BB8B4298}" srcOrd="1" destOrd="0" presId="urn:microsoft.com/office/officeart/2018/2/layout/IconLabelList"/>
    <dgm:cxn modelId="{D46CECBA-31D6-40F2-B83E-4C9DF0EE29B0}" type="presParOf" srcId="{8D92E896-AC51-4A10-96A1-35A8A7F18F75}" destId="{5DEFA389-44F5-4B6A-9F8B-68AD01FE3B79}" srcOrd="2" destOrd="0" presId="urn:microsoft.com/office/officeart/2018/2/layout/IconLabelList"/>
    <dgm:cxn modelId="{5E52E017-5059-4BE0-AE9B-EB16BF20E28E}" type="presParOf" srcId="{5DEFA389-44F5-4B6A-9F8B-68AD01FE3B79}" destId="{EF587F18-1997-4BA0-9E7A-64DB8F34F8AB}" srcOrd="0" destOrd="0" presId="urn:microsoft.com/office/officeart/2018/2/layout/IconLabelList"/>
    <dgm:cxn modelId="{9E4B292D-BB58-4B4B-A319-15A2466BDC6D}" type="presParOf" srcId="{5DEFA389-44F5-4B6A-9F8B-68AD01FE3B79}" destId="{C5EEFD3D-ABCC-4E87-BA85-ECF500579E0A}" srcOrd="1" destOrd="0" presId="urn:microsoft.com/office/officeart/2018/2/layout/IconLabelList"/>
    <dgm:cxn modelId="{48BAA0B9-5C68-43F4-B24C-50AD3DFC8F68}" type="presParOf" srcId="{5DEFA389-44F5-4B6A-9F8B-68AD01FE3B79}" destId="{23FC1A50-462D-40D2-8176-0A1B54F7DB87}"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2B0550-0676-41B3-A6B6-18EAB0DAB12E}">
      <dsp:nvSpPr>
        <dsp:cNvPr id="0" name=""/>
        <dsp:cNvSpPr/>
      </dsp:nvSpPr>
      <dsp:spPr>
        <a:xfrm>
          <a:off x="0" y="429735"/>
          <a:ext cx="2686049" cy="1611630"/>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 Data Cleansing and Preparation</a:t>
          </a:r>
        </a:p>
      </dsp:txBody>
      <dsp:txXfrm>
        <a:off x="0" y="429735"/>
        <a:ext cx="2686049" cy="1611630"/>
      </dsp:txXfrm>
    </dsp:sp>
    <dsp:sp modelId="{13D12765-3105-43EE-937D-357391F215E8}">
      <dsp:nvSpPr>
        <dsp:cNvPr id="0" name=""/>
        <dsp:cNvSpPr/>
      </dsp:nvSpPr>
      <dsp:spPr>
        <a:xfrm>
          <a:off x="2954655" y="429735"/>
          <a:ext cx="2686049" cy="1611630"/>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 Finding redundant features</a:t>
          </a:r>
        </a:p>
      </dsp:txBody>
      <dsp:txXfrm>
        <a:off x="2954655" y="429735"/>
        <a:ext cx="2686049" cy="1611630"/>
      </dsp:txXfrm>
    </dsp:sp>
    <dsp:sp modelId="{43EAEB25-955D-42AF-919D-964E277D0882}">
      <dsp:nvSpPr>
        <dsp:cNvPr id="0" name=""/>
        <dsp:cNvSpPr/>
      </dsp:nvSpPr>
      <dsp:spPr>
        <a:xfrm>
          <a:off x="5909309" y="429735"/>
          <a:ext cx="2686049" cy="1611630"/>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 There's way too much data</a:t>
          </a:r>
        </a:p>
      </dsp:txBody>
      <dsp:txXfrm>
        <a:off x="5909309" y="429735"/>
        <a:ext cx="2686049" cy="1611630"/>
      </dsp:txXfrm>
    </dsp:sp>
    <dsp:sp modelId="{7DB5FFFC-6CB5-4BD8-A13D-D5E2DF4FE68A}">
      <dsp:nvSpPr>
        <dsp:cNvPr id="0" name=""/>
        <dsp:cNvSpPr/>
      </dsp:nvSpPr>
      <dsp:spPr>
        <a:xfrm>
          <a:off x="1477327" y="2309970"/>
          <a:ext cx="2686049" cy="1611630"/>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 High number of features</a:t>
          </a:r>
          <a:br>
            <a:rPr lang="en-US" sz="2100" kern="1200"/>
          </a:br>
          <a:r>
            <a:rPr lang="en-US" sz="2100" kern="1200"/>
            <a:t>   ▹ Difficult to understand and interpret</a:t>
          </a:r>
        </a:p>
      </dsp:txBody>
      <dsp:txXfrm>
        <a:off x="1477327" y="2309970"/>
        <a:ext cx="2686049" cy="1611630"/>
      </dsp:txXfrm>
    </dsp:sp>
    <dsp:sp modelId="{2DED0760-58D4-42D2-B534-8A2FCDDB2A95}">
      <dsp:nvSpPr>
        <dsp:cNvPr id="0" name=""/>
        <dsp:cNvSpPr/>
      </dsp:nvSpPr>
      <dsp:spPr>
        <a:xfrm>
          <a:off x="4431982" y="2309970"/>
          <a:ext cx="2686049" cy="1611630"/>
        </a:xfrm>
        <a:prstGeom prst="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a:t>▸ Resource limitations</a:t>
          </a:r>
          <a:br>
            <a:rPr lang="en-US" sz="2100" kern="1200"/>
          </a:br>
          <a:r>
            <a:rPr lang="en-US" sz="2100" kern="1200"/>
            <a:t>   ▹ RStudio Crashing</a:t>
          </a:r>
        </a:p>
      </dsp:txBody>
      <dsp:txXfrm>
        <a:off x="4431982" y="2309970"/>
        <a:ext cx="2686049" cy="16116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49AF71-6422-4462-81EE-CCD5EF84274E}">
      <dsp:nvSpPr>
        <dsp:cNvPr id="0" name=""/>
        <dsp:cNvSpPr/>
      </dsp:nvSpPr>
      <dsp:spPr>
        <a:xfrm>
          <a:off x="0" y="0"/>
          <a:ext cx="6758543" cy="756266"/>
        </a:xfrm>
        <a:prstGeom prst="roundRect">
          <a:avLst>
            <a:gd name="adj" fmla="val 10000"/>
          </a:avLst>
        </a:prstGeom>
        <a:solidFill>
          <a:schemeClr val="accent2">
            <a:hueOff val="0"/>
            <a:satOff val="0"/>
            <a:lumOff val="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2">
              <a:hueOff val="0"/>
              <a:satOff val="0"/>
              <a:lumOff val="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rtl="0">
            <a:lnSpc>
              <a:spcPct val="90000"/>
            </a:lnSpc>
            <a:spcBef>
              <a:spcPct val="0"/>
            </a:spcBef>
            <a:spcAft>
              <a:spcPct val="35000"/>
            </a:spcAft>
            <a:buNone/>
            <a:defRPr cap="all"/>
          </a:pPr>
          <a:r>
            <a:rPr lang="en-US" sz="2500" kern="1200"/>
            <a:t> 958524 , this is too much data </a:t>
          </a:r>
        </a:p>
      </dsp:txBody>
      <dsp:txXfrm>
        <a:off x="22150" y="22150"/>
        <a:ext cx="5853990" cy="711966"/>
      </dsp:txXfrm>
    </dsp:sp>
    <dsp:sp modelId="{5804E0F3-1EBB-4E42-A629-4077595C21A9}">
      <dsp:nvSpPr>
        <dsp:cNvPr id="0" name=""/>
        <dsp:cNvSpPr/>
      </dsp:nvSpPr>
      <dsp:spPr>
        <a:xfrm>
          <a:off x="504696" y="861303"/>
          <a:ext cx="6758543" cy="756266"/>
        </a:xfrm>
        <a:prstGeom prst="roundRect">
          <a:avLst>
            <a:gd name="adj" fmla="val 10000"/>
          </a:avLst>
        </a:prstGeom>
        <a:solidFill>
          <a:schemeClr val="accent2">
            <a:hueOff val="0"/>
            <a:satOff val="0"/>
            <a:lumOff val="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2">
              <a:hueOff val="0"/>
              <a:satOff val="0"/>
              <a:lumOff val="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rtl="0">
            <a:lnSpc>
              <a:spcPct val="90000"/>
            </a:lnSpc>
            <a:spcBef>
              <a:spcPct val="0"/>
            </a:spcBef>
            <a:spcAft>
              <a:spcPct val="35000"/>
            </a:spcAft>
            <a:buNone/>
            <a:defRPr cap="all"/>
          </a:pPr>
          <a:r>
            <a:rPr lang="en-US" sz="2500" kern="1200" dirty="0"/>
            <a:t> </a:t>
          </a:r>
          <a:r>
            <a:rPr lang="en-US" sz="2500" kern="1200" dirty="0">
              <a:latin typeface="Century Schoolbook" panose="02040604050505020304"/>
            </a:rPr>
            <a:t>Our Solution:</a:t>
          </a:r>
          <a:endParaRPr lang="en-US" sz="2500" kern="1200" dirty="0"/>
        </a:p>
      </dsp:txBody>
      <dsp:txXfrm>
        <a:off x="526846" y="883453"/>
        <a:ext cx="5717973" cy="711966"/>
      </dsp:txXfrm>
    </dsp:sp>
    <dsp:sp modelId="{C15AA5F0-F359-4384-9515-E50DF583D0E0}">
      <dsp:nvSpPr>
        <dsp:cNvPr id="0" name=""/>
        <dsp:cNvSpPr/>
      </dsp:nvSpPr>
      <dsp:spPr>
        <a:xfrm>
          <a:off x="1009392" y="1722606"/>
          <a:ext cx="6758543" cy="756266"/>
        </a:xfrm>
        <a:prstGeom prst="roundRect">
          <a:avLst>
            <a:gd name="adj" fmla="val 10000"/>
          </a:avLst>
        </a:prstGeom>
        <a:solidFill>
          <a:schemeClr val="accent2">
            <a:hueOff val="0"/>
            <a:satOff val="0"/>
            <a:lumOff val="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2">
              <a:hueOff val="0"/>
              <a:satOff val="0"/>
              <a:lumOff val="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defRPr cap="all"/>
          </a:pPr>
          <a:r>
            <a:rPr lang="en-US" sz="2500" kern="1200" dirty="0"/>
            <a:t>Step 1: Find missing values</a:t>
          </a:r>
        </a:p>
      </dsp:txBody>
      <dsp:txXfrm>
        <a:off x="1031542" y="1744756"/>
        <a:ext cx="5717973" cy="711966"/>
      </dsp:txXfrm>
    </dsp:sp>
    <dsp:sp modelId="{67AE90E0-8C9D-4DAA-B23D-C5D0C81CC53D}">
      <dsp:nvSpPr>
        <dsp:cNvPr id="0" name=""/>
        <dsp:cNvSpPr/>
      </dsp:nvSpPr>
      <dsp:spPr>
        <a:xfrm>
          <a:off x="1514089" y="2583909"/>
          <a:ext cx="6758543" cy="756266"/>
        </a:xfrm>
        <a:prstGeom prst="roundRect">
          <a:avLst>
            <a:gd name="adj" fmla="val 10000"/>
          </a:avLst>
        </a:prstGeom>
        <a:solidFill>
          <a:schemeClr val="accent2">
            <a:hueOff val="0"/>
            <a:satOff val="0"/>
            <a:lumOff val="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2">
              <a:hueOff val="0"/>
              <a:satOff val="0"/>
              <a:lumOff val="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defRPr cap="all"/>
          </a:pPr>
          <a:r>
            <a:rPr lang="en-US" sz="2500" kern="1200" dirty="0"/>
            <a:t>Step 2: </a:t>
          </a:r>
          <a:r>
            <a:rPr lang="en-US" sz="2500" kern="1200" dirty="0">
              <a:latin typeface="Calibri Light" panose="020F0302020204030204"/>
            </a:rPr>
            <a:t>Find null values</a:t>
          </a:r>
        </a:p>
      </dsp:txBody>
      <dsp:txXfrm>
        <a:off x="1536239" y="2606059"/>
        <a:ext cx="5717973" cy="711966"/>
      </dsp:txXfrm>
    </dsp:sp>
    <dsp:sp modelId="{07686F6E-B6FA-44CC-8E17-FAC8EDA006FC}">
      <dsp:nvSpPr>
        <dsp:cNvPr id="0" name=""/>
        <dsp:cNvSpPr/>
      </dsp:nvSpPr>
      <dsp:spPr>
        <a:xfrm>
          <a:off x="2018785" y="3445212"/>
          <a:ext cx="6758543" cy="756266"/>
        </a:xfrm>
        <a:prstGeom prst="roundRect">
          <a:avLst>
            <a:gd name="adj" fmla="val 10000"/>
          </a:avLst>
        </a:prstGeom>
        <a:solidFill>
          <a:schemeClr val="accent2">
            <a:hueOff val="0"/>
            <a:satOff val="0"/>
            <a:lumOff val="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2">
              <a:hueOff val="0"/>
              <a:satOff val="0"/>
              <a:lumOff val="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defRPr cap="all"/>
          </a:pPr>
          <a:r>
            <a:rPr lang="en-US" sz="2500" kern="1200" dirty="0">
              <a:latin typeface="Calibri Light" panose="020F0302020204030204"/>
            </a:rPr>
            <a:t>Step 3: Remove redundant values</a:t>
          </a:r>
          <a:endParaRPr lang="en-US" sz="2500" kern="1200" dirty="0"/>
        </a:p>
      </dsp:txBody>
      <dsp:txXfrm>
        <a:off x="2040935" y="3467362"/>
        <a:ext cx="5717973" cy="711966"/>
      </dsp:txXfrm>
    </dsp:sp>
    <dsp:sp modelId="{A4012653-CA38-4A22-A53A-5213326AC9D9}">
      <dsp:nvSpPr>
        <dsp:cNvPr id="0" name=""/>
        <dsp:cNvSpPr/>
      </dsp:nvSpPr>
      <dsp:spPr>
        <a:xfrm>
          <a:off x="6266970" y="552494"/>
          <a:ext cx="491573" cy="491573"/>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6377574" y="552494"/>
        <a:ext cx="270365" cy="369909"/>
      </dsp:txXfrm>
    </dsp:sp>
    <dsp:sp modelId="{A1E01E3D-E752-4D6B-B40C-814D71B5EB74}">
      <dsp:nvSpPr>
        <dsp:cNvPr id="0" name=""/>
        <dsp:cNvSpPr/>
      </dsp:nvSpPr>
      <dsp:spPr>
        <a:xfrm>
          <a:off x="6771666" y="1413797"/>
          <a:ext cx="491573" cy="491573"/>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6882270" y="1413797"/>
        <a:ext cx="270365" cy="369909"/>
      </dsp:txXfrm>
    </dsp:sp>
    <dsp:sp modelId="{062572CA-9D87-4477-AD7B-FDC54B9C7339}">
      <dsp:nvSpPr>
        <dsp:cNvPr id="0" name=""/>
        <dsp:cNvSpPr/>
      </dsp:nvSpPr>
      <dsp:spPr>
        <a:xfrm>
          <a:off x="7276363" y="2262496"/>
          <a:ext cx="491573" cy="491573"/>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7386967" y="2262496"/>
        <a:ext cx="270365" cy="369909"/>
      </dsp:txXfrm>
    </dsp:sp>
    <dsp:sp modelId="{0E095F3D-62C6-485F-9E42-85C5C36A4432}">
      <dsp:nvSpPr>
        <dsp:cNvPr id="0" name=""/>
        <dsp:cNvSpPr/>
      </dsp:nvSpPr>
      <dsp:spPr>
        <a:xfrm>
          <a:off x="7781059" y="3132202"/>
          <a:ext cx="491573" cy="491573"/>
        </a:xfrm>
        <a:prstGeom prst="downArrow">
          <a:avLst>
            <a:gd name="adj1" fmla="val 55000"/>
            <a:gd name="adj2" fmla="val 45000"/>
          </a:avLst>
        </a:prstGeom>
        <a:solidFill>
          <a:schemeClr val="accent2">
            <a:alpha val="90000"/>
            <a:tint val="40000"/>
            <a:hueOff val="0"/>
            <a:satOff val="0"/>
            <a:lumOff val="0"/>
            <a:alphaOff val="0"/>
          </a:schemeClr>
        </a:solidFill>
        <a:ln w="9525" cap="flat"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7891663" y="3132202"/>
        <a:ext cx="270365" cy="3699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83FDD2-9D20-4C7A-95F7-414E8F0D1EC8}">
      <dsp:nvSpPr>
        <dsp:cNvPr id="0" name=""/>
        <dsp:cNvSpPr/>
      </dsp:nvSpPr>
      <dsp:spPr>
        <a:xfrm>
          <a:off x="0" y="35247"/>
          <a:ext cx="5990135" cy="2529540"/>
        </a:xfrm>
        <a:prstGeom prst="roundRect">
          <a:avLst/>
        </a:prstGeom>
        <a:solidFill>
          <a:schemeClr val="accent2">
            <a:hueOff val="0"/>
            <a:satOff val="0"/>
            <a:lumOff val="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2">
              <a:hueOff val="0"/>
              <a:satOff val="0"/>
              <a:lumOff val="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rtl="0">
            <a:lnSpc>
              <a:spcPct val="90000"/>
            </a:lnSpc>
            <a:spcBef>
              <a:spcPct val="0"/>
            </a:spcBef>
            <a:spcAft>
              <a:spcPct val="35000"/>
            </a:spcAft>
            <a:buNone/>
          </a:pPr>
          <a:r>
            <a:rPr lang="en-US" sz="4600" kern="1200" dirty="0"/>
            <a:t>Approach 1:  Replacing them with the mean </a:t>
          </a:r>
        </a:p>
      </dsp:txBody>
      <dsp:txXfrm>
        <a:off x="123482" y="158729"/>
        <a:ext cx="5743171" cy="2282576"/>
      </dsp:txXfrm>
    </dsp:sp>
    <dsp:sp modelId="{FE77145B-1143-4A61-AC9B-E45F74493BA1}">
      <dsp:nvSpPr>
        <dsp:cNvPr id="0" name=""/>
        <dsp:cNvSpPr/>
      </dsp:nvSpPr>
      <dsp:spPr>
        <a:xfrm>
          <a:off x="0" y="2697267"/>
          <a:ext cx="5990135" cy="2529540"/>
        </a:xfrm>
        <a:prstGeom prst="roundRect">
          <a:avLst/>
        </a:prstGeom>
        <a:solidFill>
          <a:schemeClr val="accent2">
            <a:hueOff val="2715812"/>
            <a:satOff val="-21913"/>
            <a:lumOff val="2549"/>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2">
              <a:hueOff val="2715812"/>
              <a:satOff val="-21913"/>
              <a:lumOff val="2549"/>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rtl="0">
            <a:lnSpc>
              <a:spcPct val="90000"/>
            </a:lnSpc>
            <a:spcBef>
              <a:spcPct val="0"/>
            </a:spcBef>
            <a:spcAft>
              <a:spcPct val="35000"/>
            </a:spcAft>
            <a:buNone/>
          </a:pPr>
          <a:r>
            <a:rPr lang="en-US" sz="4600" kern="1200" dirty="0"/>
            <a:t>Approach 2:</a:t>
          </a:r>
          <a:r>
            <a:rPr lang="en-US" sz="4600" kern="1200" dirty="0">
              <a:latin typeface="Century Schoolbook" panose="02040604050505020304"/>
            </a:rPr>
            <a:t> </a:t>
          </a:r>
          <a:r>
            <a:rPr lang="en-US" sz="4600" kern="1200" dirty="0"/>
            <a:t>Removing them</a:t>
          </a:r>
        </a:p>
      </dsp:txBody>
      <dsp:txXfrm>
        <a:off x="123482" y="2820749"/>
        <a:ext cx="5743171" cy="228257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208F3A-CE1D-48F6-A2B0-90036E5A6FA6}">
      <dsp:nvSpPr>
        <dsp:cNvPr id="0" name=""/>
        <dsp:cNvSpPr/>
      </dsp:nvSpPr>
      <dsp:spPr>
        <a:xfrm>
          <a:off x="1107601" y="633424"/>
          <a:ext cx="1766812" cy="17668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F930E1-3A58-4601-BD95-1E2FE05F6B6A}">
      <dsp:nvSpPr>
        <dsp:cNvPr id="0" name=""/>
        <dsp:cNvSpPr/>
      </dsp:nvSpPr>
      <dsp:spPr>
        <a:xfrm>
          <a:off x="27883" y="2862912"/>
          <a:ext cx="392625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rtl="0">
            <a:lnSpc>
              <a:spcPct val="100000"/>
            </a:lnSpc>
            <a:spcBef>
              <a:spcPct val="0"/>
            </a:spcBef>
            <a:spcAft>
              <a:spcPct val="35000"/>
            </a:spcAft>
            <a:buNone/>
          </a:pPr>
          <a:r>
            <a:rPr lang="en-US" sz="1100" kern="1200" baseline="0" dirty="0">
              <a:latin typeface="Century Schoolbook"/>
              <a:cs typeface="Arial"/>
            </a:rPr>
            <a:t>The confusion matrix revealed that the model predicted 409 true positives. It was able to correctly predict 409 dangerous asteroids. Despite having some false positives and false negatives, this model was the best of all. </a:t>
          </a:r>
          <a:endParaRPr lang="en-US" sz="1100" kern="1200" dirty="0">
            <a:latin typeface="Century Schoolbook"/>
            <a:cs typeface="Arial"/>
          </a:endParaRPr>
        </a:p>
      </dsp:txBody>
      <dsp:txXfrm>
        <a:off x="27883" y="2862912"/>
        <a:ext cx="3926250" cy="855000"/>
      </dsp:txXfrm>
    </dsp:sp>
    <dsp:sp modelId="{EF587F18-1997-4BA0-9E7A-64DB8F34F8AB}">
      <dsp:nvSpPr>
        <dsp:cNvPr id="0" name=""/>
        <dsp:cNvSpPr/>
      </dsp:nvSpPr>
      <dsp:spPr>
        <a:xfrm>
          <a:off x="5720945" y="633424"/>
          <a:ext cx="1766812" cy="17668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3FC1A50-462D-40D2-8176-0A1B54F7DB87}">
      <dsp:nvSpPr>
        <dsp:cNvPr id="0" name=""/>
        <dsp:cNvSpPr/>
      </dsp:nvSpPr>
      <dsp:spPr>
        <a:xfrm>
          <a:off x="4641226" y="2862912"/>
          <a:ext cx="392625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baseline="0" dirty="0">
              <a:latin typeface="Century Schoolbook"/>
              <a:cs typeface="Arial"/>
            </a:rPr>
            <a:t>This is due to the fact that in the decision tree, all of the features are considered, and various split points are </a:t>
          </a:r>
          <a:r>
            <a:rPr lang="en-US" sz="1100" kern="1200" baseline="0" dirty="0" err="1">
              <a:latin typeface="Century Schoolbook"/>
              <a:cs typeface="Arial"/>
            </a:rPr>
            <a:t>trined</a:t>
          </a:r>
          <a:r>
            <a:rPr lang="en-US" sz="1100" kern="1200" baseline="0" dirty="0">
              <a:latin typeface="Century Schoolbook"/>
              <a:cs typeface="Arial"/>
            </a:rPr>
            <a:t> and tested using a function. The split with a yes value is chosen. As a result, the decision tree outperforms other models.</a:t>
          </a:r>
          <a:endParaRPr lang="en-US" sz="1100" kern="1200" dirty="0">
            <a:latin typeface="Century Schoolbook"/>
            <a:cs typeface="Arial"/>
          </a:endParaRPr>
        </a:p>
      </dsp:txBody>
      <dsp:txXfrm>
        <a:off x="4641226" y="2862912"/>
        <a:ext cx="3926250" cy="85500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svg>
</file>

<file path=ppt/media/image22.png>
</file>

<file path=ppt/media/image23.svg>
</file>

<file path=ppt/media/image24.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6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ACF1A1B0-862D-4909-A7DB-D8ADA062DFCA}" type="datetimeFigureOut">
              <a:rPr lang="en-US" dirty="0"/>
              <a:t>12/5/2021</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vert="horz" lIns="45720" tIns="45720" rIns="45720" bIns="45720" rtlCol="0" anchor="ctr">
            <a:normAutofit/>
          </a:bodyPr>
          <a:lstStyle>
            <a:lvl1pPr>
              <a:defRPr lang="en-US"/>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56524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B156144-9CB7-4E3A-B87E-A382F9BE05EF}" type="datetimeFigureOut">
              <a:rPr lang="en-US" dirty="0"/>
              <a:t>12/5/2021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006468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643D55F-46AB-4791-9172-4FA8DD3A6A9C}" type="datetimeFigureOut">
              <a:rPr lang="en-US" dirty="0"/>
              <a:t>12/5/2021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360819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8026881-8A08-449C-8D73-E5F201F814C1}" type="datetimeFigureOut">
              <a:rPr lang="en-US" dirty="0"/>
              <a:t>12/5/2021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354532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dirty="0"/>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1BEB5A5E-0C07-4E93-A112-D37B4D166B30}" type="datetimeFigureOut">
              <a:rPr lang="en-US" dirty="0"/>
              <a:t>12/5/2021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62642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E1F71C5-DC57-4358-A1EA-30C08AF6E3C5}" type="datetimeFigureOut">
              <a:rPr lang="en-US" dirty="0"/>
              <a:t>12/5/2021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7182082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1261872" y="1717879"/>
            <a:ext cx="4480560" cy="731520"/>
          </a:xfrm>
        </p:spPr>
        <p:txBody>
          <a:bodyPr anchor="b">
            <a:normAutofit/>
          </a:bodyPr>
          <a:lstStyle>
            <a:lvl1pPr marL="0" indent="0">
              <a:spcBef>
                <a:spcPts val="0"/>
              </a:spcBef>
              <a:buNone/>
              <a:defRPr sz="2000" b="0">
                <a:solidFill>
                  <a:schemeClr val="tx1">
                    <a:lumMod val="6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13"/>
          </p:nvPr>
        </p:nvSpPr>
        <p:spPr>
          <a:xfrm>
            <a:off x="6126480" y="1717879"/>
            <a:ext cx="4480560" cy="731520"/>
          </a:xfrm>
        </p:spPr>
        <p:txBody>
          <a:bodyPr anchor="b">
            <a:normAutofit/>
          </a:bodyPr>
          <a:lstStyle>
            <a:lvl1pPr marL="0" indent="0">
              <a:spcBef>
                <a:spcPts val="0"/>
              </a:spcBef>
              <a:buFontTx/>
              <a:buNone/>
              <a:defRPr lang="en-US" sz="2000" b="0" kern="1200" spc="10" baseline="0" dirty="0">
                <a:solidFill>
                  <a:schemeClr val="tx1">
                    <a:lumMod val="65000"/>
                  </a:schemeClr>
                </a:solidFill>
                <a:latin typeface="+mn-lt"/>
                <a:ea typeface="+mn-ea"/>
                <a:cs typeface="+mn-cs"/>
              </a:defRPr>
            </a:lvl1pPr>
          </a:lstStyle>
          <a:p>
            <a:pPr lvl="0"/>
            <a:r>
              <a:rPr lang="en-US" dirty="0"/>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12571DBA-DE60-4731-B773-47AAA185C143}" type="datetimeFigureOut">
              <a:rPr lang="en-US" dirty="0"/>
              <a:t>12/5/2021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207980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4F170639-886C-4FCF-9EAB-ABB5DA3F3F4A}" type="datetimeFigureOut">
              <a:rPr lang="en-US" dirty="0"/>
              <a:t>12/5/2021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340177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C4A628-C83B-4C66-83F4-1711CE3738FD}" type="datetimeFigureOut">
              <a:rPr lang="en-US" dirty="0"/>
              <a:t>12/5/2021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033269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dirty="0"/>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88C1D73-9400-43CA-A37F-F9B7D00DE14C}" type="datetimeFigureOut">
              <a:rPr lang="en-US" dirty="0"/>
              <a:t>12/5/2021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338717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tx1"/>
                </a:solidFill>
              </a:defRPr>
            </a:lvl1pPr>
          </a:lstStyle>
          <a:p>
            <a:r>
              <a:rPr lang="en-US" dirty="0"/>
              <a:t>Click to edit Master title style</a:t>
            </a:r>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tx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188B7711-B905-4633-B4D7-6F3A49A2E7D9}" type="datetimeFigureOut">
              <a:rPr lang="en-US" dirty="0"/>
              <a:t>12/5/2021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849293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1">
                    <a:lumMod val="50000"/>
                  </a:schemeClr>
                </a:solidFill>
              </a:defRPr>
            </a:lvl1pPr>
          </a:lstStyle>
          <a:p>
            <a:fld id="{89C235CF-BDA2-4E7E-8BBD-350479985E74}" type="datetimeFigureOut">
              <a:rPr lang="en-US" dirty="0"/>
              <a:pPr/>
              <a:t>12/5/2021</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rgbClr val="969696"/>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rgbClr val="777777"/>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3290989021"/>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geoplex.deviantart.com/art/Asteroids-489811887"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snowaddiction.org/2014/04/lyrid-meteor-shower-2014-to-peak-on-earth-day-livestream-video.html?m=1"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starcitizen.tools/Asteroid_formation"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nature, outdoor object, night sky&#10;&#10;Description automatically generated">
            <a:extLst>
              <a:ext uri="{FF2B5EF4-FFF2-40B4-BE49-F238E27FC236}">
                <a16:creationId xmlns:a16="http://schemas.microsoft.com/office/drawing/2014/main" id="{C3F9C343-685C-4208-A2E9-E871F46150C7}"/>
              </a:ext>
            </a:extLst>
          </p:cNvPr>
          <p:cNvPicPr>
            <a:picLocks noChangeAspect="1"/>
          </p:cNvPicPr>
          <p:nvPr/>
        </p:nvPicPr>
        <p:blipFill rotWithShape="1">
          <a:blip r:embed="rId2">
            <a:alphaModFix amt="50000"/>
            <a:extLst>
              <a:ext uri="{837473B0-CC2E-450A-ABE3-18F120FF3D39}">
                <a1611:picAttrSrcUrl xmlns:a1611="http://schemas.microsoft.com/office/drawing/2016/11/main" r:id="rId3"/>
              </a:ext>
            </a:extLst>
          </a:blip>
          <a:srcRect t="3281" r="-1" b="20685"/>
          <a:stretch/>
        </p:blipFill>
        <p:spPr>
          <a:xfrm>
            <a:off x="20" y="10"/>
            <a:ext cx="12188930" cy="6857990"/>
          </a:xfrm>
          <a:prstGeom prst="rect">
            <a:avLst/>
          </a:prstGeom>
        </p:spPr>
      </p:pic>
      <p:sp>
        <p:nvSpPr>
          <p:cNvPr id="5" name="Title 1">
            <a:extLst>
              <a:ext uri="{FF2B5EF4-FFF2-40B4-BE49-F238E27FC236}">
                <a16:creationId xmlns:a16="http://schemas.microsoft.com/office/drawing/2014/main" id="{53B10E22-FD42-458B-A36F-D9CC0A25F915}"/>
              </a:ext>
            </a:extLst>
          </p:cNvPr>
          <p:cNvSpPr>
            <a:spLocks noGrp="1"/>
          </p:cNvSpPr>
          <p:nvPr/>
        </p:nvSpPr>
        <p:spPr>
          <a:xfrm>
            <a:off x="1394604" y="302854"/>
            <a:ext cx="9144000" cy="306324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dirty="0">
                <a:solidFill>
                  <a:srgbClr val="FFFFFF"/>
                </a:solidFill>
                <a:latin typeface="Times New Roman"/>
                <a:cs typeface="Times New Roman"/>
              </a:rPr>
              <a:t>Hazardous Asteroids prediction</a:t>
            </a:r>
          </a:p>
        </p:txBody>
      </p:sp>
      <p:sp>
        <p:nvSpPr>
          <p:cNvPr id="6" name="Subtitle 2">
            <a:extLst>
              <a:ext uri="{FF2B5EF4-FFF2-40B4-BE49-F238E27FC236}">
                <a16:creationId xmlns:a16="http://schemas.microsoft.com/office/drawing/2014/main" id="{ABA5CF07-7DF2-47B1-8935-B035B3CEEF87}"/>
              </a:ext>
            </a:extLst>
          </p:cNvPr>
          <p:cNvSpPr>
            <a:spLocks noGrp="1"/>
          </p:cNvSpPr>
          <p:nvPr/>
        </p:nvSpPr>
        <p:spPr>
          <a:xfrm>
            <a:off x="6096000" y="4254375"/>
            <a:ext cx="4572000" cy="1570353"/>
          </a:xfrm>
          <a:prstGeom prst="rect">
            <a:avLst/>
          </a:prstGeom>
        </p:spPr>
        <p:txBody>
          <a:bodyPr vert="horz" lIns="91440" tIns="45720" rIns="91440" bIns="45720" rtlCol="0" anchor="t">
            <a:normAutofit fontScale="4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rgbClr val="FFFFFF"/>
                </a:solidFill>
                <a:latin typeface="Times New Roman"/>
                <a:cs typeface="Times New Roman"/>
              </a:rPr>
              <a:t>   </a:t>
            </a:r>
            <a:r>
              <a:rPr lang="en-US" dirty="0">
                <a:latin typeface="Times New Roman"/>
                <a:ea typeface="+mn-lt"/>
                <a:cs typeface="Times New Roman"/>
              </a:rPr>
              <a:t>                 By:      </a:t>
            </a:r>
            <a:endParaRPr lang="en-US" dirty="0" err="1">
              <a:latin typeface="Times New Roman"/>
              <a:ea typeface="+mn-lt"/>
              <a:cs typeface="Times New Roman"/>
            </a:endParaRPr>
          </a:p>
          <a:p>
            <a:r>
              <a:rPr lang="en-US" dirty="0">
                <a:latin typeface="Times New Roman"/>
                <a:ea typeface="+mn-lt"/>
                <a:cs typeface="Times New Roman"/>
              </a:rPr>
              <a:t>                          </a:t>
            </a:r>
            <a:r>
              <a:rPr lang="en-US" dirty="0">
                <a:latin typeface="Century Schoolbook"/>
                <a:ea typeface="+mn-lt"/>
                <a:cs typeface="Times New Roman"/>
              </a:rPr>
              <a:t>A20466182</a:t>
            </a:r>
            <a:r>
              <a:rPr lang="en-US" dirty="0">
                <a:ea typeface="+mn-lt"/>
                <a:cs typeface="+mn-lt"/>
              </a:rPr>
              <a:t> - Niveditha Mangala Venkatesha</a:t>
            </a:r>
            <a:endParaRPr lang="en-US" dirty="0">
              <a:latin typeface="Times New Roman"/>
              <a:ea typeface="+mn-lt"/>
              <a:cs typeface="Times New Roman"/>
            </a:endParaRPr>
          </a:p>
          <a:p>
            <a:r>
              <a:rPr lang="en-US" dirty="0">
                <a:ea typeface="+mn-lt"/>
                <a:cs typeface="+mn-lt"/>
              </a:rPr>
              <a:t> A20293727 - Saipooja Kandala</a:t>
            </a:r>
            <a:endParaRPr lang="en-US" dirty="0">
              <a:latin typeface="Times New Roman"/>
              <a:ea typeface="+mn-lt"/>
              <a:cs typeface="Times New Roman"/>
            </a:endParaRPr>
          </a:p>
          <a:p>
            <a:r>
              <a:rPr lang="en-US" dirty="0">
                <a:ea typeface="+mn-lt"/>
                <a:cs typeface="+mn-lt"/>
              </a:rPr>
              <a:t>    A20496724 - Kajol Tanesh Shah</a:t>
            </a:r>
            <a:endParaRPr lang="en-US" dirty="0">
              <a:latin typeface="Times New Roman"/>
              <a:ea typeface="+mn-lt"/>
              <a:cs typeface="Times New Roman"/>
            </a:endParaRPr>
          </a:p>
          <a:p>
            <a:r>
              <a:rPr lang="en-US" dirty="0">
                <a:ea typeface="+mn-lt"/>
                <a:cs typeface="+mn-lt"/>
              </a:rPr>
              <a:t>     A20482282 - Sravani </a:t>
            </a:r>
            <a:r>
              <a:rPr lang="en-US" dirty="0" err="1">
                <a:ea typeface="+mn-lt"/>
                <a:cs typeface="+mn-lt"/>
              </a:rPr>
              <a:t>Bollisetti</a:t>
            </a:r>
            <a:endParaRPr lang="en-US" dirty="0">
              <a:latin typeface="Times New Roman"/>
              <a:ea typeface="+mn-lt"/>
              <a:cs typeface="Times New Roman"/>
            </a:endParaRPr>
          </a:p>
          <a:p>
            <a:r>
              <a:rPr lang="en-US" dirty="0">
                <a:ea typeface="+mn-lt"/>
                <a:cs typeface="+mn-lt"/>
              </a:rPr>
              <a:t>A20473893 - Surya </a:t>
            </a:r>
            <a:r>
              <a:rPr lang="en-US" dirty="0" err="1">
                <a:ea typeface="+mn-lt"/>
                <a:cs typeface="+mn-lt"/>
              </a:rPr>
              <a:t>Thatee</a:t>
            </a:r>
            <a:endParaRPr lang="en-US" dirty="0">
              <a:solidFill>
                <a:srgbClr val="FFFFFF"/>
              </a:solidFill>
              <a:latin typeface="Times New Roman"/>
              <a:cs typeface="Times New Roman"/>
            </a:endParaRPr>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7F85D-A9F5-4FEC-A260-C11777A9DCEC}"/>
              </a:ext>
            </a:extLst>
          </p:cNvPr>
          <p:cNvSpPr>
            <a:spLocks noGrp="1"/>
          </p:cNvSpPr>
          <p:nvPr>
            <p:ph type="title"/>
          </p:nvPr>
        </p:nvSpPr>
        <p:spPr>
          <a:xfrm>
            <a:off x="643831" y="640080"/>
            <a:ext cx="3183634" cy="2173826"/>
          </a:xfrm>
        </p:spPr>
        <p:txBody>
          <a:bodyPr vert="horz" lIns="91440" tIns="45720" rIns="91440" bIns="45720" rtlCol="0" anchor="b">
            <a:normAutofit/>
          </a:bodyPr>
          <a:lstStyle/>
          <a:p>
            <a:pPr algn="ctr"/>
            <a:r>
              <a:rPr lang="en-US" sz="4800" dirty="0"/>
              <a:t>Find</a:t>
            </a:r>
            <a:br>
              <a:rPr lang="en-US" sz="4800" dirty="0"/>
            </a:br>
            <a:r>
              <a:rPr lang="en-US" sz="4800" dirty="0"/>
              <a:t>Missing Values:</a:t>
            </a:r>
            <a:endParaRPr lang="en-US"/>
          </a:p>
        </p:txBody>
      </p:sp>
      <p:sp>
        <p:nvSpPr>
          <p:cNvPr id="11" name="Content Placeholder 2">
            <a:extLst>
              <a:ext uri="{FF2B5EF4-FFF2-40B4-BE49-F238E27FC236}">
                <a16:creationId xmlns:a16="http://schemas.microsoft.com/office/drawing/2014/main" id="{89E0C8C4-9D44-4FDC-8992-2FB43EB515B6}"/>
              </a:ext>
            </a:extLst>
          </p:cNvPr>
          <p:cNvSpPr txBox="1">
            <a:spLocks/>
          </p:cNvSpPr>
          <p:nvPr/>
        </p:nvSpPr>
        <p:spPr>
          <a:xfrm>
            <a:off x="643831" y="3432200"/>
            <a:ext cx="3241143" cy="2747937"/>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a:spcBef>
                <a:spcPts val="0"/>
              </a:spcBef>
              <a:spcAft>
                <a:spcPts val="0"/>
              </a:spcAft>
              <a:buNone/>
            </a:pPr>
            <a:r>
              <a:rPr lang="en-US" sz="1600" dirty="0"/>
              <a:t>T</a:t>
            </a:r>
            <a:r>
              <a:rPr lang="en-US" sz="2000" dirty="0"/>
              <a:t>he features name, prefix, diameter, albedo, diameter sigma are having missing values.</a:t>
            </a:r>
            <a:br>
              <a:rPr lang="en-US" sz="2000" dirty="0"/>
            </a:br>
            <a:endParaRPr lang="en-US" sz="1600"/>
          </a:p>
          <a:p>
            <a:pPr>
              <a:buFont typeface="Arial"/>
            </a:pPr>
            <a:endParaRPr lang="en-US" sz="1600"/>
          </a:p>
          <a:p>
            <a:pPr marL="0">
              <a:spcBef>
                <a:spcPts val="0"/>
              </a:spcBef>
              <a:spcAft>
                <a:spcPts val="0"/>
              </a:spcAft>
              <a:buNone/>
            </a:pPr>
            <a:endParaRPr lang="en-US" sz="1600"/>
          </a:p>
        </p:txBody>
      </p:sp>
      <p:sp>
        <p:nvSpPr>
          <p:cNvPr id="13" name="Rectangle 15">
            <a:extLst>
              <a:ext uri="{FF2B5EF4-FFF2-40B4-BE49-F238E27FC236}">
                <a16:creationId xmlns:a16="http://schemas.microsoft.com/office/drawing/2014/main" id="{7F1E7AFF-0BDE-41B0-A9C8-A3E0E9DED0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08016" y="0"/>
            <a:ext cx="708482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chart&#10;&#10;Description automatically generated">
            <a:extLst>
              <a:ext uri="{FF2B5EF4-FFF2-40B4-BE49-F238E27FC236}">
                <a16:creationId xmlns:a16="http://schemas.microsoft.com/office/drawing/2014/main" id="{28FEFC4F-05D2-42E8-8830-04FFD8CBE8F0}"/>
              </a:ext>
            </a:extLst>
          </p:cNvPr>
          <p:cNvPicPr>
            <a:picLocks noGrp="1" noChangeAspect="1"/>
          </p:cNvPicPr>
          <p:nvPr>
            <p:ph idx="1"/>
          </p:nvPr>
        </p:nvPicPr>
        <p:blipFill>
          <a:blip r:embed="rId2"/>
          <a:stretch>
            <a:fillRect/>
          </a:stretch>
        </p:blipFill>
        <p:spPr>
          <a:xfrm>
            <a:off x="4654296" y="1710524"/>
            <a:ext cx="6155736" cy="3447212"/>
          </a:xfrm>
          <a:prstGeom prst="rect">
            <a:avLst/>
          </a:prstGeom>
        </p:spPr>
      </p:pic>
    </p:spTree>
    <p:extLst>
      <p:ext uri="{BB962C8B-B14F-4D97-AF65-F5344CB8AC3E}">
        <p14:creationId xmlns:p14="http://schemas.microsoft.com/office/powerpoint/2010/main" val="103593904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82F9E-0FE2-4F38-8FD4-F6D028567B73}"/>
              </a:ext>
            </a:extLst>
          </p:cNvPr>
          <p:cNvSpPr>
            <a:spLocks noGrp="1"/>
          </p:cNvSpPr>
          <p:nvPr>
            <p:ph type="title"/>
          </p:nvPr>
        </p:nvSpPr>
        <p:spPr/>
        <p:txBody>
          <a:bodyPr/>
          <a:lstStyle/>
          <a:p>
            <a:r>
              <a:rPr lang="en-US" dirty="0"/>
              <a:t>Finding Null/NA values:</a:t>
            </a:r>
          </a:p>
        </p:txBody>
      </p:sp>
      <p:pic>
        <p:nvPicPr>
          <p:cNvPr id="7" name="Picture 7" descr="Chart&#10;&#10;Description automatically generated">
            <a:extLst>
              <a:ext uri="{FF2B5EF4-FFF2-40B4-BE49-F238E27FC236}">
                <a16:creationId xmlns:a16="http://schemas.microsoft.com/office/drawing/2014/main" id="{C0E44173-56A6-4840-8424-6145917B8D8F}"/>
              </a:ext>
            </a:extLst>
          </p:cNvPr>
          <p:cNvPicPr>
            <a:picLocks noGrp="1" noChangeAspect="1"/>
          </p:cNvPicPr>
          <p:nvPr>
            <p:ph idx="1"/>
          </p:nvPr>
        </p:nvPicPr>
        <p:blipFill>
          <a:blip r:embed="rId2"/>
          <a:stretch>
            <a:fillRect/>
          </a:stretch>
        </p:blipFill>
        <p:spPr>
          <a:xfrm>
            <a:off x="2273427" y="1951831"/>
            <a:ext cx="6572250" cy="4105275"/>
          </a:xfrm>
        </p:spPr>
      </p:pic>
    </p:spTree>
    <p:extLst>
      <p:ext uri="{BB962C8B-B14F-4D97-AF65-F5344CB8AC3E}">
        <p14:creationId xmlns:p14="http://schemas.microsoft.com/office/powerpoint/2010/main" val="309519941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717B8A0-6771-47AF-B5CB-F533399E0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5416"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C85D0F-D8FF-4341-9362-0BCCBA4A9F3F}"/>
              </a:ext>
            </a:extLst>
          </p:cNvPr>
          <p:cNvSpPr>
            <a:spLocks noGrp="1"/>
          </p:cNvSpPr>
          <p:nvPr>
            <p:ph type="title"/>
          </p:nvPr>
        </p:nvSpPr>
        <p:spPr>
          <a:xfrm>
            <a:off x="566058" y="836023"/>
            <a:ext cx="2718788" cy="5183777"/>
          </a:xfrm>
        </p:spPr>
        <p:txBody>
          <a:bodyPr anchor="ctr">
            <a:normAutofit/>
          </a:bodyPr>
          <a:lstStyle/>
          <a:p>
            <a:r>
              <a:rPr lang="en-US" sz="4000" dirty="0">
                <a:solidFill>
                  <a:srgbClr val="FFFFFF"/>
                </a:solidFill>
              </a:rPr>
              <a:t>What about Null values?</a:t>
            </a:r>
            <a:br>
              <a:rPr lang="en-US" sz="3600" dirty="0"/>
            </a:br>
            <a:r>
              <a:rPr lang="en-US" sz="3600" dirty="0">
                <a:solidFill>
                  <a:srgbClr val="FFFFFF"/>
                </a:solidFill>
                <a:ea typeface="+mj-lt"/>
                <a:cs typeface="+mj-lt"/>
              </a:rPr>
              <a:t>                                            </a:t>
            </a:r>
            <a:r>
              <a:rPr lang="en-US" sz="2800" dirty="0">
                <a:solidFill>
                  <a:srgbClr val="FFFFFF"/>
                </a:solidFill>
                <a:ea typeface="+mj-lt"/>
                <a:cs typeface="+mj-lt"/>
              </a:rPr>
              <a:t>We take care of them in 2 ways</a:t>
            </a:r>
            <a:endParaRPr lang="en-US" sz="2800" dirty="0">
              <a:solidFill>
                <a:srgbClr val="FFFFFF"/>
              </a:solidFill>
            </a:endParaRPr>
          </a:p>
        </p:txBody>
      </p:sp>
      <p:sp>
        <p:nvSpPr>
          <p:cNvPr id="11" name="Rectangle 10">
            <a:extLst>
              <a:ext uri="{FF2B5EF4-FFF2-40B4-BE49-F238E27FC236}">
                <a16:creationId xmlns:a16="http://schemas.microsoft.com/office/drawing/2014/main" id="{58ACBBC8-C685-44DA-B133-D20A24826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6" name="Content Placeholder 2">
            <a:extLst>
              <a:ext uri="{FF2B5EF4-FFF2-40B4-BE49-F238E27FC236}">
                <a16:creationId xmlns:a16="http://schemas.microsoft.com/office/drawing/2014/main" id="{2798BCC0-CB50-43C9-8251-C4FB89F34D16}"/>
              </a:ext>
            </a:extLst>
          </p:cNvPr>
          <p:cNvGraphicFramePr>
            <a:graphicFrameLocks noGrp="1"/>
          </p:cNvGraphicFramePr>
          <p:nvPr>
            <p:ph idx="1"/>
            <p:extLst>
              <p:ext uri="{D42A27DB-BD31-4B8C-83A1-F6EECF244321}">
                <p14:modId xmlns:p14="http://schemas.microsoft.com/office/powerpoint/2010/main" val="160309444"/>
              </p:ext>
            </p:extLst>
          </p:nvPr>
        </p:nvGraphicFramePr>
        <p:xfrm>
          <a:off x="4658815" y="804672"/>
          <a:ext cx="5990136" cy="52620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522065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877710-A84E-460D-9873-2896A11666B1}"/>
              </a:ext>
            </a:extLst>
          </p:cNvPr>
          <p:cNvSpPr>
            <a:spLocks noGrp="1"/>
          </p:cNvSpPr>
          <p:nvPr>
            <p:ph type="title"/>
          </p:nvPr>
        </p:nvSpPr>
        <p:spPr>
          <a:xfrm>
            <a:off x="965198" y="643466"/>
            <a:ext cx="3092718" cy="5528734"/>
          </a:xfrm>
          <a:noFill/>
        </p:spPr>
        <p:txBody>
          <a:bodyPr anchor="t">
            <a:normAutofit/>
          </a:bodyPr>
          <a:lstStyle/>
          <a:p>
            <a:r>
              <a:rPr lang="en-US" sz="4800" dirty="0">
                <a:solidFill>
                  <a:srgbClr val="FFFFFF"/>
                </a:solidFill>
              </a:rPr>
              <a:t>Which approach to </a:t>
            </a:r>
            <a:br>
              <a:rPr lang="en-US" sz="4800" dirty="0">
                <a:solidFill>
                  <a:srgbClr val="FFFFFF"/>
                </a:solidFill>
              </a:rPr>
            </a:br>
            <a:r>
              <a:rPr lang="en-US" sz="4800" dirty="0">
                <a:solidFill>
                  <a:srgbClr val="FFFFFF"/>
                </a:solidFill>
              </a:rPr>
              <a:t>choose?</a:t>
            </a:r>
          </a:p>
        </p:txBody>
      </p:sp>
      <p:sp>
        <p:nvSpPr>
          <p:cNvPr id="10" name="Rectangle 9">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D638476-0499-4653-A362-894CBBB2EA3D}"/>
              </a:ext>
            </a:extLst>
          </p:cNvPr>
          <p:cNvSpPr>
            <a:spLocks noGrp="1"/>
          </p:cNvSpPr>
          <p:nvPr>
            <p:ph idx="1"/>
          </p:nvPr>
        </p:nvSpPr>
        <p:spPr>
          <a:xfrm>
            <a:off x="4821898" y="643466"/>
            <a:ext cx="5827472" cy="5571067"/>
          </a:xfrm>
        </p:spPr>
        <p:txBody>
          <a:bodyPr vert="horz" lIns="91440" tIns="45720" rIns="91440" bIns="45720" rtlCol="0" anchor="t">
            <a:normAutofit lnSpcReduction="10000"/>
          </a:bodyPr>
          <a:lstStyle/>
          <a:p>
            <a:pPr marL="285750" indent="-285750"/>
            <a:r>
              <a:rPr lang="en-US" sz="2200" dirty="0">
                <a:ea typeface="+mn-lt"/>
                <a:cs typeface="+mn-lt"/>
              </a:rPr>
              <a:t>To arrive at a conclusion, we first examined how much data we would use in the end to create and test our model. </a:t>
            </a:r>
            <a:endParaRPr lang="en-US" sz="2200">
              <a:ea typeface="+mn-lt"/>
              <a:cs typeface="+mn-lt"/>
            </a:endParaRPr>
          </a:p>
          <a:p>
            <a:pPr marL="0" indent="0">
              <a:buNone/>
            </a:pPr>
            <a:r>
              <a:rPr lang="en-US" sz="2200" dirty="0">
                <a:ea typeface="+mn-lt"/>
                <a:cs typeface="+mn-lt"/>
              </a:rPr>
              <a:t>     </a:t>
            </a:r>
          </a:p>
          <a:p>
            <a:pPr marL="0" indent="0">
              <a:buNone/>
            </a:pPr>
            <a:r>
              <a:rPr lang="en-US" sz="2200" dirty="0">
                <a:ea typeface="+mn-lt"/>
                <a:cs typeface="+mn-lt"/>
              </a:rPr>
              <a:t>    Approach 1: Train: 750880, Test: 187719</a:t>
            </a:r>
            <a:endParaRPr lang="en-US" dirty="0"/>
          </a:p>
          <a:p>
            <a:pPr marL="0" indent="0">
              <a:buNone/>
            </a:pPr>
            <a:r>
              <a:rPr lang="en-US" sz="2200" dirty="0">
                <a:ea typeface="+mn-lt"/>
                <a:cs typeface="+mn-lt"/>
              </a:rPr>
              <a:t>    Approach 2: Train: 104914, Test: 26228 </a:t>
            </a:r>
            <a:endParaRPr lang="en-US" sz="2200" dirty="0"/>
          </a:p>
          <a:p>
            <a:pPr marL="285750" indent="-285750"/>
            <a:endParaRPr lang="en-US" sz="2200" dirty="0">
              <a:ea typeface="+mn-lt"/>
              <a:cs typeface="+mn-lt"/>
            </a:endParaRPr>
          </a:p>
          <a:p>
            <a:pPr marL="285750" indent="-285750"/>
            <a:r>
              <a:rPr lang="en-US" sz="2200" dirty="0">
                <a:ea typeface="+mn-lt"/>
                <a:cs typeface="+mn-lt"/>
              </a:rPr>
              <a:t>We can see that when we remove the null values, a lot of data is lost, and we still can't decide which approach is better without knowing how they will perform in models. So we implemented both ways to come to a conclusion which we'll discuss later on in the presentation.</a:t>
            </a:r>
            <a:endParaRPr lang="en-US" dirty="0"/>
          </a:p>
          <a:p>
            <a:pPr marL="0" indent="0">
              <a:buNone/>
            </a:pPr>
            <a:endParaRPr lang="en-US" sz="2200"/>
          </a:p>
          <a:p>
            <a:pPr marL="0" indent="0">
              <a:buNone/>
            </a:pPr>
            <a:endParaRPr lang="en-US" sz="2200"/>
          </a:p>
        </p:txBody>
      </p:sp>
    </p:spTree>
    <p:extLst>
      <p:ext uri="{BB962C8B-B14F-4D97-AF65-F5344CB8AC3E}">
        <p14:creationId xmlns:p14="http://schemas.microsoft.com/office/powerpoint/2010/main" val="46056404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 name="Rectangle 85">
            <a:extLst>
              <a:ext uri="{FF2B5EF4-FFF2-40B4-BE49-F238E27FC236}">
                <a16:creationId xmlns:a16="http://schemas.microsoft.com/office/drawing/2014/main" id="{F4ADA65C-BA4C-42BE-84D1-1AF286B7F9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 name="Rectangle 87">
            <a:extLst>
              <a:ext uri="{FF2B5EF4-FFF2-40B4-BE49-F238E27FC236}">
                <a16:creationId xmlns:a16="http://schemas.microsoft.com/office/drawing/2014/main" id="{C42F5EBA-F777-4A1C-8E30-62DA7F55A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5" name="Rectangle 89">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5" descr="Page 3 | asteroid 1080P, 2K, 4K, 5K HD wallpapers free ...">
            <a:extLst>
              <a:ext uri="{FF2B5EF4-FFF2-40B4-BE49-F238E27FC236}">
                <a16:creationId xmlns:a16="http://schemas.microsoft.com/office/drawing/2014/main" id="{3E7266BB-7AD3-4273-8D12-C3F1426EC7EB}"/>
              </a:ext>
            </a:extLst>
          </p:cNvPr>
          <p:cNvPicPr>
            <a:picLocks noChangeAspect="1"/>
          </p:cNvPicPr>
          <p:nvPr/>
        </p:nvPicPr>
        <p:blipFill rotWithShape="1">
          <a:blip r:embed="rId2">
            <a:alphaModFix amt="35000"/>
          </a:blip>
          <a:srcRect/>
          <a:stretch/>
        </p:blipFill>
        <p:spPr>
          <a:xfrm>
            <a:off x="20" y="-2"/>
            <a:ext cx="12191980" cy="6858000"/>
          </a:xfrm>
          <a:prstGeom prst="rect">
            <a:avLst/>
          </a:prstGeom>
        </p:spPr>
      </p:pic>
      <p:sp>
        <p:nvSpPr>
          <p:cNvPr id="2" name="Title 1">
            <a:extLst>
              <a:ext uri="{FF2B5EF4-FFF2-40B4-BE49-F238E27FC236}">
                <a16:creationId xmlns:a16="http://schemas.microsoft.com/office/drawing/2014/main" id="{8EBE42E4-BECF-40A5-A140-DF5986840241}"/>
              </a:ext>
            </a:extLst>
          </p:cNvPr>
          <p:cNvSpPr>
            <a:spLocks noGrp="1"/>
          </p:cNvSpPr>
          <p:nvPr>
            <p:ph type="title"/>
          </p:nvPr>
        </p:nvSpPr>
        <p:spPr>
          <a:xfrm>
            <a:off x="1261872" y="758952"/>
            <a:ext cx="9418320" cy="4041648"/>
          </a:xfrm>
        </p:spPr>
        <p:txBody>
          <a:bodyPr vert="horz" lIns="91440" tIns="45720" rIns="91440" bIns="45720" rtlCol="0" anchor="b">
            <a:normAutofit/>
          </a:bodyPr>
          <a:lstStyle/>
          <a:p>
            <a:r>
              <a:rPr lang="en-US" sz="7200" dirty="0">
                <a:ea typeface="+mj-lt"/>
                <a:cs typeface="+mj-lt"/>
              </a:rPr>
              <a:t>3. Data Visualization </a:t>
            </a:r>
          </a:p>
          <a:p>
            <a:pPr algn="ctr"/>
            <a:endParaRPr lang="en-US" sz="7200">
              <a:ea typeface="+mj-lt"/>
              <a:cs typeface="+mj-lt"/>
            </a:endParaRPr>
          </a:p>
        </p:txBody>
      </p:sp>
      <p:sp>
        <p:nvSpPr>
          <p:cNvPr id="92" name="Rectangle 91">
            <a:extLst>
              <a:ext uri="{FF2B5EF4-FFF2-40B4-BE49-F238E27FC236}">
                <a16:creationId xmlns:a16="http://schemas.microsoft.com/office/drawing/2014/main" id="{948C6639-F651-4D15-A695-E9D03BB2A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51" y="0"/>
            <a:ext cx="457200" cy="6858000"/>
          </a:xfrm>
          <a:prstGeom prst="rect">
            <a:avLst/>
          </a:prstGeom>
          <a:solidFill>
            <a:srgbClr val="30303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4" name="Rectangle 93">
            <a:extLst>
              <a:ext uri="{FF2B5EF4-FFF2-40B4-BE49-F238E27FC236}">
                <a16:creationId xmlns:a16="http://schemas.microsoft.com/office/drawing/2014/main" id="{F8C1B9D8-212A-444E-B28D-25DA596183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51103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3AA97-5C04-4F16-8C87-231DA06703A4}"/>
              </a:ext>
            </a:extLst>
          </p:cNvPr>
          <p:cNvSpPr>
            <a:spLocks noGrp="1"/>
          </p:cNvSpPr>
          <p:nvPr>
            <p:ph type="title"/>
          </p:nvPr>
        </p:nvSpPr>
        <p:spPr>
          <a:xfrm>
            <a:off x="643831" y="165627"/>
            <a:ext cx="3690425" cy="1325562"/>
          </a:xfrm>
        </p:spPr>
        <p:txBody>
          <a:bodyPr>
            <a:normAutofit/>
          </a:bodyPr>
          <a:lstStyle/>
          <a:p>
            <a:r>
              <a:rPr lang="en-US" sz="3200" dirty="0"/>
              <a:t>Heat map:</a:t>
            </a:r>
          </a:p>
        </p:txBody>
      </p:sp>
      <p:sp>
        <p:nvSpPr>
          <p:cNvPr id="8" name="Content Placeholder 7">
            <a:extLst>
              <a:ext uri="{FF2B5EF4-FFF2-40B4-BE49-F238E27FC236}">
                <a16:creationId xmlns:a16="http://schemas.microsoft.com/office/drawing/2014/main" id="{3F2A7E6C-BEF1-466A-9863-387C89989BAE}"/>
              </a:ext>
            </a:extLst>
          </p:cNvPr>
          <p:cNvSpPr>
            <a:spLocks noGrp="1"/>
          </p:cNvSpPr>
          <p:nvPr>
            <p:ph idx="1"/>
          </p:nvPr>
        </p:nvSpPr>
        <p:spPr>
          <a:xfrm>
            <a:off x="643831" y="1936955"/>
            <a:ext cx="3690425" cy="4243182"/>
          </a:xfrm>
        </p:spPr>
        <p:txBody>
          <a:bodyPr vert="horz" lIns="91440" tIns="45720" rIns="91440" bIns="45720" rtlCol="0" anchor="t">
            <a:normAutofit lnSpcReduction="10000"/>
          </a:bodyPr>
          <a:lstStyle/>
          <a:p>
            <a:r>
              <a:rPr lang="en-US" sz="1600" dirty="0">
                <a:ea typeface="+mn-lt"/>
                <a:cs typeface="+mn-lt"/>
              </a:rPr>
              <a:t>We can see that there are some features which are correlated with each other which means that they can be removed</a:t>
            </a:r>
            <a:endParaRPr lang="en-US" sz="1600" dirty="0"/>
          </a:p>
          <a:p>
            <a:r>
              <a:rPr lang="en-US" dirty="0"/>
              <a:t>Correlated sets:</a:t>
            </a:r>
          </a:p>
          <a:p>
            <a:r>
              <a:rPr lang="en-US" dirty="0">
                <a:ea typeface="+mn-lt"/>
                <a:cs typeface="+mn-lt"/>
              </a:rPr>
              <a:t>Epoch, </a:t>
            </a:r>
            <a:r>
              <a:rPr lang="en-US" dirty="0" err="1">
                <a:ea typeface="+mn-lt"/>
                <a:cs typeface="+mn-lt"/>
              </a:rPr>
              <a:t>epoch_mjd</a:t>
            </a:r>
            <a:r>
              <a:rPr lang="en-US" dirty="0">
                <a:ea typeface="+mn-lt"/>
                <a:cs typeface="+mn-lt"/>
              </a:rPr>
              <a:t>. Drop </a:t>
            </a:r>
            <a:r>
              <a:rPr lang="en-US" dirty="0" err="1">
                <a:ea typeface="+mn-lt"/>
                <a:cs typeface="+mn-lt"/>
              </a:rPr>
              <a:t>epoch_mjd</a:t>
            </a:r>
            <a:r>
              <a:rPr lang="en-US" dirty="0">
                <a:ea typeface="+mn-lt"/>
                <a:cs typeface="+mn-lt"/>
              </a:rPr>
              <a:t> and </a:t>
            </a:r>
            <a:r>
              <a:rPr lang="en-US" dirty="0" err="1">
                <a:ea typeface="+mn-lt"/>
                <a:cs typeface="+mn-lt"/>
              </a:rPr>
              <a:t>epoch_cal</a:t>
            </a:r>
            <a:endParaRPr lang="en-US" dirty="0">
              <a:ea typeface="+mn-lt"/>
              <a:cs typeface="+mn-lt"/>
            </a:endParaRPr>
          </a:p>
          <a:p>
            <a:r>
              <a:rPr lang="en-US" dirty="0" err="1">
                <a:ea typeface="+mn-lt"/>
                <a:cs typeface="+mn-lt"/>
              </a:rPr>
              <a:t>tp_cal</a:t>
            </a:r>
            <a:r>
              <a:rPr lang="en-US" dirty="0">
                <a:ea typeface="+mn-lt"/>
                <a:cs typeface="+mn-lt"/>
              </a:rPr>
              <a:t>, tp. Drop the </a:t>
            </a:r>
            <a:r>
              <a:rPr lang="en-US" dirty="0" err="1">
                <a:ea typeface="+mn-lt"/>
                <a:cs typeface="+mn-lt"/>
              </a:rPr>
              <a:t>tp_cal</a:t>
            </a:r>
            <a:r>
              <a:rPr lang="en-US" dirty="0">
                <a:ea typeface="+mn-lt"/>
                <a:cs typeface="+mn-lt"/>
              </a:rPr>
              <a:t> </a:t>
            </a:r>
            <a:endParaRPr lang="en-US"/>
          </a:p>
          <a:p>
            <a:r>
              <a:rPr lang="en-US" dirty="0">
                <a:ea typeface="+mn-lt"/>
                <a:cs typeface="+mn-lt"/>
              </a:rPr>
              <a:t>Per, </a:t>
            </a:r>
            <a:r>
              <a:rPr lang="en-US" dirty="0" err="1">
                <a:ea typeface="+mn-lt"/>
                <a:cs typeface="+mn-lt"/>
              </a:rPr>
              <a:t>per_y</a:t>
            </a:r>
            <a:r>
              <a:rPr lang="en-US" dirty="0">
                <a:ea typeface="+mn-lt"/>
                <a:cs typeface="+mn-lt"/>
              </a:rPr>
              <a:t>. Drop </a:t>
            </a:r>
            <a:r>
              <a:rPr lang="en-US" dirty="0" err="1">
                <a:ea typeface="+mn-lt"/>
                <a:cs typeface="+mn-lt"/>
              </a:rPr>
              <a:t>per_y</a:t>
            </a:r>
            <a:endParaRPr lang="en-US" err="1"/>
          </a:p>
          <a:p>
            <a:r>
              <a:rPr lang="en-US" dirty="0" err="1">
                <a:ea typeface="+mn-lt"/>
                <a:cs typeface="+mn-lt"/>
              </a:rPr>
              <a:t>Moid</a:t>
            </a:r>
            <a:r>
              <a:rPr lang="en-US" dirty="0">
                <a:ea typeface="+mn-lt"/>
                <a:cs typeface="+mn-lt"/>
              </a:rPr>
              <a:t>, </a:t>
            </a:r>
            <a:r>
              <a:rPr lang="en-US" dirty="0" err="1">
                <a:ea typeface="+mn-lt"/>
                <a:cs typeface="+mn-lt"/>
              </a:rPr>
              <a:t>moid_ld</a:t>
            </a:r>
            <a:r>
              <a:rPr lang="en-US" dirty="0">
                <a:ea typeface="+mn-lt"/>
                <a:cs typeface="+mn-lt"/>
              </a:rPr>
              <a:t>. Drop </a:t>
            </a:r>
            <a:r>
              <a:rPr lang="en-US" dirty="0" err="1">
                <a:ea typeface="+mn-lt"/>
                <a:cs typeface="+mn-lt"/>
              </a:rPr>
              <a:t>moid_ld</a:t>
            </a:r>
            <a:r>
              <a:rPr lang="en-US" dirty="0">
                <a:ea typeface="+mn-lt"/>
                <a:cs typeface="+mn-lt"/>
              </a:rPr>
              <a:t> </a:t>
            </a:r>
            <a:endParaRPr lang="en-US"/>
          </a:p>
          <a:p>
            <a:pPr marL="0" indent="0">
              <a:buNone/>
            </a:pPr>
            <a:br>
              <a:rPr lang="en-US" dirty="0"/>
            </a:br>
            <a:endParaRPr lang="en-US"/>
          </a:p>
        </p:txBody>
      </p:sp>
      <p:pic>
        <p:nvPicPr>
          <p:cNvPr id="4" name="Picture 4" descr="Chart&#10;&#10;Description automatically generated">
            <a:extLst>
              <a:ext uri="{FF2B5EF4-FFF2-40B4-BE49-F238E27FC236}">
                <a16:creationId xmlns:a16="http://schemas.microsoft.com/office/drawing/2014/main" id="{5B944481-CDC9-469E-96CB-0A1B5A3DC7DF}"/>
              </a:ext>
            </a:extLst>
          </p:cNvPr>
          <p:cNvPicPr>
            <a:picLocks noChangeAspect="1"/>
          </p:cNvPicPr>
          <p:nvPr/>
        </p:nvPicPr>
        <p:blipFill>
          <a:blip r:embed="rId2"/>
          <a:stretch>
            <a:fillRect/>
          </a:stretch>
        </p:blipFill>
        <p:spPr>
          <a:xfrm>
            <a:off x="4654296" y="964141"/>
            <a:ext cx="6155736" cy="4939978"/>
          </a:xfrm>
          <a:prstGeom prst="rect">
            <a:avLst/>
          </a:prstGeom>
        </p:spPr>
      </p:pic>
    </p:spTree>
    <p:extLst>
      <p:ext uri="{BB962C8B-B14F-4D97-AF65-F5344CB8AC3E}">
        <p14:creationId xmlns:p14="http://schemas.microsoft.com/office/powerpoint/2010/main" val="12900482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E62B1-A8F6-47E9-9161-4F688B75F754}"/>
              </a:ext>
            </a:extLst>
          </p:cNvPr>
          <p:cNvSpPr>
            <a:spLocks noGrp="1"/>
          </p:cNvSpPr>
          <p:nvPr>
            <p:ph type="title"/>
          </p:nvPr>
        </p:nvSpPr>
        <p:spPr>
          <a:xfrm>
            <a:off x="643831" y="640080"/>
            <a:ext cx="3241143" cy="1325562"/>
          </a:xfrm>
        </p:spPr>
        <p:txBody>
          <a:bodyPr>
            <a:normAutofit fontScale="90000"/>
          </a:bodyPr>
          <a:lstStyle/>
          <a:p>
            <a:r>
              <a:rPr lang="en-US" sz="3200" dirty="0"/>
              <a:t>Finding Relations between features.</a:t>
            </a:r>
          </a:p>
        </p:txBody>
      </p:sp>
      <p:sp>
        <p:nvSpPr>
          <p:cNvPr id="6" name="Content Placeholder 7">
            <a:extLst>
              <a:ext uri="{FF2B5EF4-FFF2-40B4-BE49-F238E27FC236}">
                <a16:creationId xmlns:a16="http://schemas.microsoft.com/office/drawing/2014/main" id="{F67515C1-5456-441B-8585-5B3E44DA2497}"/>
              </a:ext>
            </a:extLst>
          </p:cNvPr>
          <p:cNvSpPr>
            <a:spLocks noGrp="1"/>
          </p:cNvSpPr>
          <p:nvPr>
            <p:ph idx="1"/>
          </p:nvPr>
        </p:nvSpPr>
        <p:spPr>
          <a:xfrm>
            <a:off x="643831" y="2353898"/>
            <a:ext cx="3241143" cy="3826239"/>
          </a:xfrm>
        </p:spPr>
        <p:txBody>
          <a:bodyPr vert="horz" lIns="91440" tIns="45720" rIns="91440" bIns="45720" rtlCol="0" anchor="t">
            <a:normAutofit/>
          </a:bodyPr>
          <a:lstStyle/>
          <a:p>
            <a:r>
              <a:rPr lang="en-US" sz="1600" dirty="0"/>
              <a:t>Since there is a </a:t>
            </a:r>
            <a:r>
              <a:rPr lang="en-US" sz="1600" dirty="0">
                <a:ea typeface="+mn-lt"/>
                <a:cs typeface="+mn-lt"/>
              </a:rPr>
              <a:t>linear relation between </a:t>
            </a:r>
            <a:r>
              <a:rPr lang="en-US" sz="1600" dirty="0" err="1">
                <a:ea typeface="+mn-lt"/>
                <a:cs typeface="+mn-lt"/>
              </a:rPr>
              <a:t>moid</a:t>
            </a:r>
            <a:r>
              <a:rPr lang="en-US" sz="1600" dirty="0">
                <a:ea typeface="+mn-lt"/>
                <a:cs typeface="+mn-lt"/>
              </a:rPr>
              <a:t> and q. we can drop column q</a:t>
            </a:r>
            <a:endParaRPr lang="en-US" dirty="0">
              <a:ea typeface="+mn-lt"/>
              <a:cs typeface="+mn-lt"/>
            </a:endParaRPr>
          </a:p>
        </p:txBody>
      </p:sp>
      <p:sp>
        <p:nvSpPr>
          <p:cNvPr id="11" name="Rectangle 10">
            <a:extLst>
              <a:ext uri="{FF2B5EF4-FFF2-40B4-BE49-F238E27FC236}">
                <a16:creationId xmlns:a16="http://schemas.microsoft.com/office/drawing/2014/main" id="{7F1E7AFF-0BDE-41B0-A9C8-A3E0E9DED0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08016" y="0"/>
            <a:ext cx="708482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Chart, line chart&#10;&#10;Description automatically generated">
            <a:extLst>
              <a:ext uri="{FF2B5EF4-FFF2-40B4-BE49-F238E27FC236}">
                <a16:creationId xmlns:a16="http://schemas.microsoft.com/office/drawing/2014/main" id="{16CCE43C-9776-40B1-BB04-0A3ADBDD3892}"/>
              </a:ext>
            </a:extLst>
          </p:cNvPr>
          <p:cNvPicPr>
            <a:picLocks noChangeAspect="1"/>
          </p:cNvPicPr>
          <p:nvPr/>
        </p:nvPicPr>
        <p:blipFill>
          <a:blip r:embed="rId2"/>
          <a:stretch>
            <a:fillRect/>
          </a:stretch>
        </p:blipFill>
        <p:spPr>
          <a:xfrm>
            <a:off x="4654296" y="1518158"/>
            <a:ext cx="6155736" cy="3831945"/>
          </a:xfrm>
          <a:prstGeom prst="rect">
            <a:avLst/>
          </a:prstGeom>
        </p:spPr>
      </p:pic>
    </p:spTree>
    <p:extLst>
      <p:ext uri="{BB962C8B-B14F-4D97-AF65-F5344CB8AC3E}">
        <p14:creationId xmlns:p14="http://schemas.microsoft.com/office/powerpoint/2010/main" val="23870369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Chart&#10;&#10;Description automatically generated">
            <a:extLst>
              <a:ext uri="{FF2B5EF4-FFF2-40B4-BE49-F238E27FC236}">
                <a16:creationId xmlns:a16="http://schemas.microsoft.com/office/drawing/2014/main" id="{1C6817DC-938E-4E96-B32E-178389CE53BE}"/>
              </a:ext>
            </a:extLst>
          </p:cNvPr>
          <p:cNvPicPr>
            <a:picLocks noGrp="1" noChangeAspect="1"/>
          </p:cNvPicPr>
          <p:nvPr>
            <p:ph idx="1"/>
          </p:nvPr>
        </p:nvPicPr>
        <p:blipFill>
          <a:blip r:embed="rId2"/>
          <a:stretch>
            <a:fillRect/>
          </a:stretch>
        </p:blipFill>
        <p:spPr>
          <a:xfrm>
            <a:off x="633998" y="1252123"/>
            <a:ext cx="6927007" cy="4364014"/>
          </a:xfrm>
          <a:prstGeom prst="rect">
            <a:avLst/>
          </a:prstGeom>
        </p:spPr>
      </p:pic>
      <p:sp>
        <p:nvSpPr>
          <p:cNvPr id="9" name="TextBox 8">
            <a:extLst>
              <a:ext uri="{FF2B5EF4-FFF2-40B4-BE49-F238E27FC236}">
                <a16:creationId xmlns:a16="http://schemas.microsoft.com/office/drawing/2014/main" id="{D58C75E0-E543-4B70-9172-BF063986C5C8}"/>
              </a:ext>
            </a:extLst>
          </p:cNvPr>
          <p:cNvSpPr txBox="1"/>
          <p:nvPr/>
        </p:nvSpPr>
        <p:spPr>
          <a:xfrm>
            <a:off x="7878675" y="1936955"/>
            <a:ext cx="3075836" cy="424318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182880">
              <a:spcAft>
                <a:spcPts val="600"/>
              </a:spcAft>
              <a:buClr>
                <a:schemeClr val="accent1"/>
              </a:buClr>
            </a:pPr>
            <a:r>
              <a:rPr lang="en-US" sz="1600"/>
              <a:t>As we can see above sigma_ma and sigma_tp is not linear we will not drop either of them.</a:t>
            </a:r>
          </a:p>
        </p:txBody>
      </p:sp>
    </p:spTree>
    <p:extLst>
      <p:ext uri="{BB962C8B-B14F-4D97-AF65-F5344CB8AC3E}">
        <p14:creationId xmlns:p14="http://schemas.microsoft.com/office/powerpoint/2010/main" val="412434199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 name="Rectangle 85">
            <a:extLst>
              <a:ext uri="{FF2B5EF4-FFF2-40B4-BE49-F238E27FC236}">
                <a16:creationId xmlns:a16="http://schemas.microsoft.com/office/drawing/2014/main" id="{F4ADA65C-BA4C-42BE-84D1-1AF286B7F9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 name="Rectangle 87">
            <a:extLst>
              <a:ext uri="{FF2B5EF4-FFF2-40B4-BE49-F238E27FC236}">
                <a16:creationId xmlns:a16="http://schemas.microsoft.com/office/drawing/2014/main" id="{C42F5EBA-F777-4A1C-8E30-62DA7F55A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5" name="Rectangle 89">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5" descr="Page 3 | asteroid 1080P, 2K, 4K, 5K HD wallpapers free ...">
            <a:extLst>
              <a:ext uri="{FF2B5EF4-FFF2-40B4-BE49-F238E27FC236}">
                <a16:creationId xmlns:a16="http://schemas.microsoft.com/office/drawing/2014/main" id="{3E7266BB-7AD3-4273-8D12-C3F1426EC7EB}"/>
              </a:ext>
            </a:extLst>
          </p:cNvPr>
          <p:cNvPicPr>
            <a:picLocks noChangeAspect="1"/>
          </p:cNvPicPr>
          <p:nvPr/>
        </p:nvPicPr>
        <p:blipFill rotWithShape="1">
          <a:blip r:embed="rId2">
            <a:alphaModFix amt="35000"/>
          </a:blip>
          <a:srcRect/>
          <a:stretch/>
        </p:blipFill>
        <p:spPr>
          <a:xfrm>
            <a:off x="20" y="-2"/>
            <a:ext cx="12191980" cy="6858000"/>
          </a:xfrm>
          <a:prstGeom prst="rect">
            <a:avLst/>
          </a:prstGeom>
        </p:spPr>
      </p:pic>
      <p:sp>
        <p:nvSpPr>
          <p:cNvPr id="2" name="Title 1">
            <a:extLst>
              <a:ext uri="{FF2B5EF4-FFF2-40B4-BE49-F238E27FC236}">
                <a16:creationId xmlns:a16="http://schemas.microsoft.com/office/drawing/2014/main" id="{8EBE42E4-BECF-40A5-A140-DF5986840241}"/>
              </a:ext>
            </a:extLst>
          </p:cNvPr>
          <p:cNvSpPr>
            <a:spLocks noGrp="1"/>
          </p:cNvSpPr>
          <p:nvPr>
            <p:ph type="title"/>
          </p:nvPr>
        </p:nvSpPr>
        <p:spPr>
          <a:xfrm>
            <a:off x="1261872" y="758952"/>
            <a:ext cx="9418320" cy="4041648"/>
          </a:xfrm>
        </p:spPr>
        <p:txBody>
          <a:bodyPr vert="horz" lIns="91440" tIns="45720" rIns="91440" bIns="45720" rtlCol="0" anchor="b">
            <a:normAutofit/>
          </a:bodyPr>
          <a:lstStyle/>
          <a:p>
            <a:pPr algn="ctr"/>
            <a:r>
              <a:rPr lang="en-US" sz="7200" dirty="0">
                <a:ea typeface="+mj-lt"/>
                <a:cs typeface="+mj-lt"/>
              </a:rPr>
              <a:t>4.Model</a:t>
            </a:r>
            <a:endParaRPr lang="en-US"/>
          </a:p>
        </p:txBody>
      </p:sp>
      <p:sp>
        <p:nvSpPr>
          <p:cNvPr id="92" name="Rectangle 91">
            <a:extLst>
              <a:ext uri="{FF2B5EF4-FFF2-40B4-BE49-F238E27FC236}">
                <a16:creationId xmlns:a16="http://schemas.microsoft.com/office/drawing/2014/main" id="{948C6639-F651-4D15-A695-E9D03BB2A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51" y="0"/>
            <a:ext cx="457200" cy="6858000"/>
          </a:xfrm>
          <a:prstGeom prst="rect">
            <a:avLst/>
          </a:prstGeom>
          <a:solidFill>
            <a:srgbClr val="30303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4" name="Rectangle 93">
            <a:extLst>
              <a:ext uri="{FF2B5EF4-FFF2-40B4-BE49-F238E27FC236}">
                <a16:creationId xmlns:a16="http://schemas.microsoft.com/office/drawing/2014/main" id="{F8C1B9D8-212A-444E-B28D-25DA596183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81972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4">
            <a:extLst>
              <a:ext uri="{FF2B5EF4-FFF2-40B4-BE49-F238E27FC236}">
                <a16:creationId xmlns:a16="http://schemas.microsoft.com/office/drawing/2014/main" id="{13461BBE-C5BE-4218-89E1-1EE36FA8DC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6">
            <a:extLst>
              <a:ext uri="{FF2B5EF4-FFF2-40B4-BE49-F238E27FC236}">
                <a16:creationId xmlns:a16="http://schemas.microsoft.com/office/drawing/2014/main" id="{CCAF8667-CCF2-43EA-ABFD-9077CFC59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1570208-C5D1-4F22-BD68-CF3C811E4599}"/>
              </a:ext>
            </a:extLst>
          </p:cNvPr>
          <p:cNvSpPr>
            <a:spLocks noGrp="1"/>
          </p:cNvSpPr>
          <p:nvPr>
            <p:ph type="title"/>
          </p:nvPr>
        </p:nvSpPr>
        <p:spPr>
          <a:xfrm>
            <a:off x="778898" y="758952"/>
            <a:ext cx="4721886" cy="4041648"/>
          </a:xfrm>
        </p:spPr>
        <p:txBody>
          <a:bodyPr vert="horz" lIns="91440" tIns="45720" rIns="91440" bIns="45720" rtlCol="0" anchor="b">
            <a:normAutofit/>
          </a:bodyPr>
          <a:lstStyle/>
          <a:p>
            <a:pPr algn="ctr">
              <a:lnSpc>
                <a:spcPct val="85000"/>
              </a:lnSpc>
            </a:pPr>
            <a:r>
              <a:rPr lang="en-US" sz="6600" dirty="0"/>
              <a:t>Logistic Regression</a:t>
            </a:r>
            <a:endParaRPr lang="en-US" dirty="0"/>
          </a:p>
        </p:txBody>
      </p:sp>
      <p:sp>
        <p:nvSpPr>
          <p:cNvPr id="40" name="Rectangle 38">
            <a:extLst>
              <a:ext uri="{FF2B5EF4-FFF2-40B4-BE49-F238E27FC236}">
                <a16:creationId xmlns:a16="http://schemas.microsoft.com/office/drawing/2014/main" id="{3A3B861C-80D5-4B11-9896-C77CC6F446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5196839"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Table&#10;&#10;Description automatically generated">
            <a:extLst>
              <a:ext uri="{FF2B5EF4-FFF2-40B4-BE49-F238E27FC236}">
                <a16:creationId xmlns:a16="http://schemas.microsoft.com/office/drawing/2014/main" id="{5BA69835-70A2-4EA4-8B33-93370AAF81C2}"/>
              </a:ext>
            </a:extLst>
          </p:cNvPr>
          <p:cNvPicPr>
            <a:picLocks noChangeAspect="1"/>
          </p:cNvPicPr>
          <p:nvPr/>
        </p:nvPicPr>
        <p:blipFill>
          <a:blip r:embed="rId2"/>
          <a:stretch>
            <a:fillRect/>
          </a:stretch>
        </p:blipFill>
        <p:spPr>
          <a:xfrm>
            <a:off x="7213949" y="131891"/>
            <a:ext cx="3282272" cy="3955752"/>
          </a:xfrm>
          <a:prstGeom prst="rect">
            <a:avLst/>
          </a:prstGeom>
        </p:spPr>
      </p:pic>
      <p:pic>
        <p:nvPicPr>
          <p:cNvPr id="5" name="Picture 5" descr="Graphical user interface, text, application, email&#10;&#10;Description automatically generated">
            <a:extLst>
              <a:ext uri="{FF2B5EF4-FFF2-40B4-BE49-F238E27FC236}">
                <a16:creationId xmlns:a16="http://schemas.microsoft.com/office/drawing/2014/main" id="{2273186E-2FB8-4F6A-9BD2-E00E9062D034}"/>
              </a:ext>
            </a:extLst>
          </p:cNvPr>
          <p:cNvPicPr>
            <a:picLocks noChangeAspect="1"/>
          </p:cNvPicPr>
          <p:nvPr/>
        </p:nvPicPr>
        <p:blipFill>
          <a:blip r:embed="rId3"/>
          <a:stretch>
            <a:fillRect/>
          </a:stretch>
        </p:blipFill>
        <p:spPr>
          <a:xfrm>
            <a:off x="6352515" y="4506770"/>
            <a:ext cx="4262141" cy="1711809"/>
          </a:xfrm>
          <a:prstGeom prst="rect">
            <a:avLst/>
          </a:prstGeom>
        </p:spPr>
      </p:pic>
    </p:spTree>
    <p:extLst>
      <p:ext uri="{BB962C8B-B14F-4D97-AF65-F5344CB8AC3E}">
        <p14:creationId xmlns:p14="http://schemas.microsoft.com/office/powerpoint/2010/main" val="189426672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4ADA65C-BA4C-42BE-84D1-1AF286B7F9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C42F5EBA-F777-4A1C-8E30-62DA7F55A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4" name="Rectangle 13">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outdoor, outdoor object, day, night sky&#10;&#10;Description automatically generated">
            <a:extLst>
              <a:ext uri="{FF2B5EF4-FFF2-40B4-BE49-F238E27FC236}">
                <a16:creationId xmlns:a16="http://schemas.microsoft.com/office/drawing/2014/main" id="{31511A62-4FC7-4A1F-8F70-FEF388EADBCF}"/>
              </a:ext>
            </a:extLst>
          </p:cNvPr>
          <p:cNvPicPr>
            <a:picLocks noChangeAspect="1"/>
          </p:cNvPicPr>
          <p:nvPr/>
        </p:nvPicPr>
        <p:blipFill rotWithShape="1">
          <a:blip r:embed="rId2">
            <a:alphaModFix amt="35000"/>
            <a:extLst>
              <a:ext uri="{837473B0-CC2E-450A-ABE3-18F120FF3D39}">
                <a1611:picAttrSrcUrl xmlns:a1611="http://schemas.microsoft.com/office/drawing/2016/11/main" r:id="rId3"/>
              </a:ext>
            </a:extLst>
          </a:blip>
          <a:srcRect l="7776" r="3335"/>
          <a:stretch/>
        </p:blipFill>
        <p:spPr>
          <a:xfrm>
            <a:off x="20" y="-2"/>
            <a:ext cx="12191980" cy="6858000"/>
          </a:xfrm>
          <a:prstGeom prst="rect">
            <a:avLst/>
          </a:prstGeom>
        </p:spPr>
      </p:pic>
      <p:sp>
        <p:nvSpPr>
          <p:cNvPr id="2" name="Title 1">
            <a:extLst>
              <a:ext uri="{FF2B5EF4-FFF2-40B4-BE49-F238E27FC236}">
                <a16:creationId xmlns:a16="http://schemas.microsoft.com/office/drawing/2014/main" id="{BB3FD579-8F11-47F6-A9FF-205D07D22836}"/>
              </a:ext>
            </a:extLst>
          </p:cNvPr>
          <p:cNvSpPr>
            <a:spLocks noGrp="1"/>
          </p:cNvSpPr>
          <p:nvPr>
            <p:ph type="title"/>
          </p:nvPr>
        </p:nvSpPr>
        <p:spPr>
          <a:xfrm>
            <a:off x="1279124" y="2509086"/>
            <a:ext cx="9418320" cy="2474516"/>
          </a:xfrm>
        </p:spPr>
        <p:txBody>
          <a:bodyPr vert="horz" lIns="91440" tIns="45720" rIns="91440" bIns="45720" rtlCol="0" anchor="b">
            <a:normAutofit/>
          </a:bodyPr>
          <a:lstStyle/>
          <a:p>
            <a:r>
              <a:rPr lang="en-US" sz="2800" dirty="0">
                <a:ea typeface="+mj-lt"/>
                <a:cs typeface="+mj-lt"/>
              </a:rPr>
              <a:t>Because that's when they're meteor!!</a:t>
            </a:r>
            <a:endParaRPr lang="en-US" sz="2800"/>
          </a:p>
          <a:p>
            <a:pPr>
              <a:lnSpc>
                <a:spcPct val="85000"/>
              </a:lnSpc>
            </a:pPr>
            <a:endParaRPr lang="en-US" sz="1800" dirty="0"/>
          </a:p>
        </p:txBody>
      </p:sp>
      <p:sp>
        <p:nvSpPr>
          <p:cNvPr id="16" name="Rectangle 15">
            <a:extLst>
              <a:ext uri="{FF2B5EF4-FFF2-40B4-BE49-F238E27FC236}">
                <a16:creationId xmlns:a16="http://schemas.microsoft.com/office/drawing/2014/main" id="{948C6639-F651-4D15-A695-E9D03BB2A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51" y="0"/>
            <a:ext cx="457200" cy="6858000"/>
          </a:xfrm>
          <a:prstGeom prst="rect">
            <a:avLst/>
          </a:prstGeom>
          <a:solidFill>
            <a:srgbClr val="30303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F8C1B9D8-212A-444E-B28D-25DA596183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Content Placeholder 2">
            <a:extLst>
              <a:ext uri="{FF2B5EF4-FFF2-40B4-BE49-F238E27FC236}">
                <a16:creationId xmlns:a16="http://schemas.microsoft.com/office/drawing/2014/main" id="{485B3709-E149-4D94-941A-CFA3BC80CE6A}"/>
              </a:ext>
            </a:extLst>
          </p:cNvPr>
          <p:cNvSpPr>
            <a:spLocks noGrp="1"/>
          </p:cNvSpPr>
          <p:nvPr>
            <p:ph idx="1"/>
          </p:nvPr>
        </p:nvSpPr>
        <p:spPr>
          <a:xfrm>
            <a:off x="917020" y="752124"/>
            <a:ext cx="8595360" cy="2855494"/>
          </a:xfrm>
        </p:spPr>
        <p:txBody>
          <a:bodyPr vert="horz" lIns="91440" tIns="45720" rIns="91440" bIns="45720" rtlCol="0" anchor="t">
            <a:normAutofit fontScale="85000" lnSpcReduction="20000"/>
          </a:bodyPr>
          <a:lstStyle/>
          <a:p>
            <a:pPr marL="0" indent="0">
              <a:lnSpc>
                <a:spcPct val="90000"/>
              </a:lnSpc>
              <a:spcBef>
                <a:spcPts val="1000"/>
              </a:spcBef>
              <a:spcAft>
                <a:spcPts val="0"/>
              </a:spcAft>
              <a:buNone/>
            </a:pPr>
            <a:br>
              <a:rPr lang="en-US" dirty="0">
                <a:ea typeface="+mn-lt"/>
                <a:cs typeface="+mn-lt"/>
              </a:rPr>
            </a:br>
            <a:endParaRPr lang="en-US" sz="5400" dirty="0">
              <a:ea typeface="+mn-lt"/>
              <a:cs typeface="+mn-lt"/>
            </a:endParaRPr>
          </a:p>
          <a:p>
            <a:pPr marL="0" indent="0">
              <a:lnSpc>
                <a:spcPct val="85000"/>
              </a:lnSpc>
              <a:spcBef>
                <a:spcPct val="0"/>
              </a:spcBef>
              <a:spcAft>
                <a:spcPts val="0"/>
              </a:spcAft>
              <a:buNone/>
            </a:pPr>
            <a:r>
              <a:rPr lang="en-US" sz="5400" dirty="0">
                <a:ea typeface="+mn-lt"/>
                <a:cs typeface="+mn-lt"/>
              </a:rPr>
              <a:t>Why don't we eat asteroids until they get to Earth?</a:t>
            </a:r>
            <a:br>
              <a:rPr lang="en-US" sz="5400" dirty="0">
                <a:ea typeface="+mn-lt"/>
                <a:cs typeface="+mn-lt"/>
              </a:rPr>
            </a:br>
            <a:endParaRPr lang="en-US" sz="5400" dirty="0">
              <a:ea typeface="+mn-lt"/>
              <a:cs typeface="+mn-lt"/>
            </a:endParaRPr>
          </a:p>
          <a:p>
            <a:pPr>
              <a:lnSpc>
                <a:spcPct val="85000"/>
              </a:lnSpc>
              <a:spcBef>
                <a:spcPct val="0"/>
              </a:spcBef>
              <a:spcAft>
                <a:spcPts val="0"/>
              </a:spcAft>
            </a:pPr>
            <a:endParaRPr lang="en-US" sz="5400" dirty="0">
              <a:ea typeface="+mn-lt"/>
              <a:cs typeface="+mn-lt"/>
            </a:endParaRPr>
          </a:p>
          <a:p>
            <a:pPr>
              <a:lnSpc>
                <a:spcPct val="85000"/>
              </a:lnSpc>
              <a:spcBef>
                <a:spcPct val="0"/>
              </a:spcBef>
              <a:spcAft>
                <a:spcPts val="0"/>
              </a:spcAft>
            </a:pPr>
            <a:endParaRPr lang="en-US" sz="5400" dirty="0">
              <a:ea typeface="+mn-lt"/>
              <a:cs typeface="+mn-lt"/>
            </a:endParaRPr>
          </a:p>
          <a:p>
            <a:pPr>
              <a:lnSpc>
                <a:spcPct val="90000"/>
              </a:lnSpc>
              <a:spcBef>
                <a:spcPts val="1000"/>
              </a:spcBef>
              <a:spcAft>
                <a:spcPts val="0"/>
              </a:spcAft>
            </a:pPr>
            <a:endParaRPr lang="en-US" sz="5400" dirty="0">
              <a:ea typeface="+mn-lt"/>
              <a:cs typeface="+mn-lt"/>
            </a:endParaRPr>
          </a:p>
          <a:p>
            <a:pPr marL="0" indent="0">
              <a:lnSpc>
                <a:spcPct val="90000"/>
              </a:lnSpc>
              <a:spcBef>
                <a:spcPts val="1000"/>
              </a:spcBef>
              <a:spcAft>
                <a:spcPts val="0"/>
              </a:spcAft>
              <a:buNone/>
            </a:pPr>
            <a:endParaRPr lang="en-US" sz="5400" dirty="0">
              <a:ea typeface="+mn-lt"/>
              <a:cs typeface="+mn-lt"/>
            </a:endParaRPr>
          </a:p>
        </p:txBody>
      </p:sp>
    </p:spTree>
    <p:extLst>
      <p:ext uri="{BB962C8B-B14F-4D97-AF65-F5344CB8AC3E}">
        <p14:creationId xmlns:p14="http://schemas.microsoft.com/office/powerpoint/2010/main" val="30690011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3461BBE-C5BE-4218-89E1-1EE36FA8DC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CCAF8667-CCF2-43EA-ABFD-9077CFC59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F36008F-63A4-4D3B-907B-08493D774EA9}"/>
              </a:ext>
            </a:extLst>
          </p:cNvPr>
          <p:cNvSpPr>
            <a:spLocks noGrp="1"/>
          </p:cNvSpPr>
          <p:nvPr>
            <p:ph type="title"/>
          </p:nvPr>
        </p:nvSpPr>
        <p:spPr>
          <a:xfrm>
            <a:off x="4651947" y="599768"/>
            <a:ext cx="6323519" cy="4200832"/>
          </a:xfrm>
        </p:spPr>
        <p:txBody>
          <a:bodyPr vert="horz" lIns="91440" tIns="45720" rIns="91440" bIns="45720" rtlCol="0" anchor="b">
            <a:normAutofit/>
          </a:bodyPr>
          <a:lstStyle/>
          <a:p>
            <a:pPr algn="ctr">
              <a:lnSpc>
                <a:spcPct val="85000"/>
              </a:lnSpc>
            </a:pPr>
            <a:r>
              <a:rPr lang="en-US" sz="6600" dirty="0"/>
              <a:t>Naïve Bayes Model</a:t>
            </a:r>
          </a:p>
        </p:txBody>
      </p:sp>
      <p:sp>
        <p:nvSpPr>
          <p:cNvPr id="20" name="Rectangle 19">
            <a:extLst>
              <a:ext uri="{FF2B5EF4-FFF2-40B4-BE49-F238E27FC236}">
                <a16:creationId xmlns:a16="http://schemas.microsoft.com/office/drawing/2014/main" id="{6638B68F-7D11-4ECA-95A6-0068485291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210" y="599768"/>
            <a:ext cx="3047841" cy="2566218"/>
          </a:xfrm>
          <a:prstGeom prst="rect">
            <a:avLst/>
          </a:prstGeom>
          <a:solidFill>
            <a:srgbClr val="FFFFFF"/>
          </a:solidFill>
          <a:ln w="127000">
            <a:solidFill>
              <a:srgbClr val="30303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Graphical user interface, text, application&#10;&#10;Description automatically generated">
            <a:extLst>
              <a:ext uri="{FF2B5EF4-FFF2-40B4-BE49-F238E27FC236}">
                <a16:creationId xmlns:a16="http://schemas.microsoft.com/office/drawing/2014/main" id="{A3E2AD0E-CCD0-480C-BAE1-E3A9DF17AB86}"/>
              </a:ext>
            </a:extLst>
          </p:cNvPr>
          <p:cNvPicPr>
            <a:picLocks noChangeAspect="1"/>
          </p:cNvPicPr>
          <p:nvPr/>
        </p:nvPicPr>
        <p:blipFill>
          <a:blip r:embed="rId2"/>
          <a:stretch>
            <a:fillRect/>
          </a:stretch>
        </p:blipFill>
        <p:spPr>
          <a:xfrm>
            <a:off x="1267352" y="1359487"/>
            <a:ext cx="2611556" cy="1046780"/>
          </a:xfrm>
          <a:prstGeom prst="rect">
            <a:avLst/>
          </a:prstGeom>
        </p:spPr>
      </p:pic>
      <p:sp>
        <p:nvSpPr>
          <p:cNvPr id="22" name="Rectangle 21">
            <a:extLst>
              <a:ext uri="{FF2B5EF4-FFF2-40B4-BE49-F238E27FC236}">
                <a16:creationId xmlns:a16="http://schemas.microsoft.com/office/drawing/2014/main" id="{A616D623-CBCA-4575-ACF9-4F2443324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210" y="3688130"/>
            <a:ext cx="3047841" cy="2566218"/>
          </a:xfrm>
          <a:prstGeom prst="rect">
            <a:avLst/>
          </a:prstGeom>
          <a:solidFill>
            <a:srgbClr val="FFFFFF"/>
          </a:solidFill>
          <a:ln w="127000">
            <a:solidFill>
              <a:srgbClr val="30303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Graphical user interface, text, application&#10;&#10;Description automatically generated">
            <a:extLst>
              <a:ext uri="{FF2B5EF4-FFF2-40B4-BE49-F238E27FC236}">
                <a16:creationId xmlns:a16="http://schemas.microsoft.com/office/drawing/2014/main" id="{835A0F39-31CF-4492-B47D-67C78C872FC0}"/>
              </a:ext>
            </a:extLst>
          </p:cNvPr>
          <p:cNvPicPr>
            <a:picLocks noGrp="1" noChangeAspect="1"/>
          </p:cNvPicPr>
          <p:nvPr>
            <p:ph idx="1"/>
          </p:nvPr>
        </p:nvPicPr>
        <p:blipFill>
          <a:blip r:embed="rId3"/>
          <a:stretch>
            <a:fillRect/>
          </a:stretch>
        </p:blipFill>
        <p:spPr>
          <a:xfrm>
            <a:off x="1267353" y="4167634"/>
            <a:ext cx="2611556" cy="1334040"/>
          </a:xfrm>
          <a:prstGeom prst="rect">
            <a:avLst/>
          </a:prstGeom>
        </p:spPr>
      </p:pic>
    </p:spTree>
    <p:extLst>
      <p:ext uri="{BB962C8B-B14F-4D97-AF65-F5344CB8AC3E}">
        <p14:creationId xmlns:p14="http://schemas.microsoft.com/office/powerpoint/2010/main" val="157431763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6B306-2E72-47F5-9C7F-E202C7304F4C}"/>
              </a:ext>
            </a:extLst>
          </p:cNvPr>
          <p:cNvSpPr>
            <a:spLocks noGrp="1"/>
          </p:cNvSpPr>
          <p:nvPr>
            <p:ph type="title"/>
          </p:nvPr>
        </p:nvSpPr>
        <p:spPr>
          <a:xfrm>
            <a:off x="6578079" y="408892"/>
            <a:ext cx="4440488" cy="3559977"/>
          </a:xfrm>
        </p:spPr>
        <p:txBody>
          <a:bodyPr>
            <a:normAutofit/>
          </a:bodyPr>
          <a:lstStyle/>
          <a:p>
            <a:pPr algn="ctr"/>
            <a:r>
              <a:rPr lang="en-US" sz="6600" dirty="0"/>
              <a:t>Decision Tree</a:t>
            </a:r>
          </a:p>
        </p:txBody>
      </p:sp>
      <p:sp>
        <p:nvSpPr>
          <p:cNvPr id="13" name="Rectangle 12">
            <a:extLst>
              <a:ext uri="{FF2B5EF4-FFF2-40B4-BE49-F238E27FC236}">
                <a16:creationId xmlns:a16="http://schemas.microsoft.com/office/drawing/2014/main" id="{7F5E9321-8E84-45AC-AD89-51E914F68B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4481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1A700DC-DD5C-4DE0-AC7B-CCBF3E174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264" y="239052"/>
            <a:ext cx="5862737" cy="37506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Diagram, timeline&#10;&#10;Description automatically generated">
            <a:extLst>
              <a:ext uri="{FF2B5EF4-FFF2-40B4-BE49-F238E27FC236}">
                <a16:creationId xmlns:a16="http://schemas.microsoft.com/office/drawing/2014/main" id="{C6B3315A-2B4D-4603-8441-00D4A107FDB8}"/>
              </a:ext>
            </a:extLst>
          </p:cNvPr>
          <p:cNvPicPr>
            <a:picLocks noChangeAspect="1"/>
          </p:cNvPicPr>
          <p:nvPr/>
        </p:nvPicPr>
        <p:blipFill>
          <a:blip r:embed="rId2"/>
          <a:stretch>
            <a:fillRect/>
          </a:stretch>
        </p:blipFill>
        <p:spPr>
          <a:xfrm>
            <a:off x="1072703" y="404042"/>
            <a:ext cx="4183309" cy="3419856"/>
          </a:xfrm>
          <a:prstGeom prst="rect">
            <a:avLst/>
          </a:prstGeom>
        </p:spPr>
      </p:pic>
      <p:sp>
        <p:nvSpPr>
          <p:cNvPr id="17" name="Rectangle 16">
            <a:extLst>
              <a:ext uri="{FF2B5EF4-FFF2-40B4-BE49-F238E27FC236}">
                <a16:creationId xmlns:a16="http://schemas.microsoft.com/office/drawing/2014/main" id="{9F861D4E-31C2-4893-913B-12F1EB82E2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7208" y="4154693"/>
            <a:ext cx="2849414" cy="247004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Table&#10;&#10;Description automatically generated">
            <a:extLst>
              <a:ext uri="{FF2B5EF4-FFF2-40B4-BE49-F238E27FC236}">
                <a16:creationId xmlns:a16="http://schemas.microsoft.com/office/drawing/2014/main" id="{06CBA128-25CB-436E-9C2D-721989B8B14C}"/>
              </a:ext>
            </a:extLst>
          </p:cNvPr>
          <p:cNvPicPr>
            <a:picLocks noChangeAspect="1"/>
          </p:cNvPicPr>
          <p:nvPr/>
        </p:nvPicPr>
        <p:blipFill>
          <a:blip r:embed="rId3"/>
          <a:stretch>
            <a:fillRect/>
          </a:stretch>
        </p:blipFill>
        <p:spPr>
          <a:xfrm>
            <a:off x="527164" y="4315560"/>
            <a:ext cx="2215641" cy="2144184"/>
          </a:xfrm>
          <a:prstGeom prst="rect">
            <a:avLst/>
          </a:prstGeom>
        </p:spPr>
      </p:pic>
      <p:sp>
        <p:nvSpPr>
          <p:cNvPr id="19" name="Rectangle 18">
            <a:extLst>
              <a:ext uri="{FF2B5EF4-FFF2-40B4-BE49-F238E27FC236}">
                <a16:creationId xmlns:a16="http://schemas.microsoft.com/office/drawing/2014/main" id="{DB554A7E-41A3-4DC5-9E04-47E7C1562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47489" y="4154694"/>
            <a:ext cx="2848512" cy="247004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a:extLst>
              <a:ext uri="{FF2B5EF4-FFF2-40B4-BE49-F238E27FC236}">
                <a16:creationId xmlns:a16="http://schemas.microsoft.com/office/drawing/2014/main" id="{18578B4B-9027-421D-B8B6-979E4982947D}"/>
              </a:ext>
            </a:extLst>
          </p:cNvPr>
          <p:cNvPicPr>
            <a:picLocks noChangeAspect="1"/>
          </p:cNvPicPr>
          <p:nvPr/>
        </p:nvPicPr>
        <p:blipFill>
          <a:blip r:embed="rId4"/>
          <a:stretch>
            <a:fillRect/>
          </a:stretch>
        </p:blipFill>
        <p:spPr>
          <a:xfrm>
            <a:off x="3534948" y="4315560"/>
            <a:ext cx="2348446" cy="2144184"/>
          </a:xfrm>
          <a:prstGeom prst="rect">
            <a:avLst/>
          </a:prstGeom>
        </p:spPr>
      </p:pic>
    </p:spTree>
    <p:extLst>
      <p:ext uri="{BB962C8B-B14F-4D97-AF65-F5344CB8AC3E}">
        <p14:creationId xmlns:p14="http://schemas.microsoft.com/office/powerpoint/2010/main" val="252473998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2A926-2F4B-4903-A615-F9A0077D39AE}"/>
              </a:ext>
            </a:extLst>
          </p:cNvPr>
          <p:cNvSpPr>
            <a:spLocks noGrp="1"/>
          </p:cNvSpPr>
          <p:nvPr>
            <p:ph type="title"/>
          </p:nvPr>
        </p:nvSpPr>
        <p:spPr>
          <a:xfrm>
            <a:off x="543190" y="2480382"/>
            <a:ext cx="3241143" cy="1325562"/>
          </a:xfrm>
        </p:spPr>
        <p:txBody>
          <a:bodyPr>
            <a:normAutofit/>
          </a:bodyPr>
          <a:lstStyle/>
          <a:p>
            <a:pPr algn="ctr"/>
            <a:r>
              <a:rPr lang="en-US" sz="6600" dirty="0"/>
              <a:t>GBM</a:t>
            </a:r>
          </a:p>
        </p:txBody>
      </p:sp>
      <p:sp>
        <p:nvSpPr>
          <p:cNvPr id="11" name="Rectangle 10">
            <a:extLst>
              <a:ext uri="{FF2B5EF4-FFF2-40B4-BE49-F238E27FC236}">
                <a16:creationId xmlns:a16="http://schemas.microsoft.com/office/drawing/2014/main" id="{7F1E7AFF-0BDE-41B0-A9C8-A3E0E9DED0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08016" y="0"/>
            <a:ext cx="708482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Graphical user interface, text, application, email&#10;&#10;Description automatically generated">
            <a:extLst>
              <a:ext uri="{FF2B5EF4-FFF2-40B4-BE49-F238E27FC236}">
                <a16:creationId xmlns:a16="http://schemas.microsoft.com/office/drawing/2014/main" id="{2E2CEEB8-AB15-4ADE-88D8-ED837A199633}"/>
              </a:ext>
            </a:extLst>
          </p:cNvPr>
          <p:cNvPicPr>
            <a:picLocks noChangeAspect="1"/>
          </p:cNvPicPr>
          <p:nvPr/>
        </p:nvPicPr>
        <p:blipFill>
          <a:blip r:embed="rId2"/>
          <a:stretch>
            <a:fillRect/>
          </a:stretch>
        </p:blipFill>
        <p:spPr>
          <a:xfrm>
            <a:off x="4654296" y="1041089"/>
            <a:ext cx="6155736" cy="4786083"/>
          </a:xfrm>
          <a:prstGeom prst="rect">
            <a:avLst/>
          </a:prstGeom>
        </p:spPr>
      </p:pic>
    </p:spTree>
    <p:extLst>
      <p:ext uri="{BB962C8B-B14F-4D97-AF65-F5344CB8AC3E}">
        <p14:creationId xmlns:p14="http://schemas.microsoft.com/office/powerpoint/2010/main" val="321312938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F0FD769F-BDEE-4149-8C98-A92F1F8A1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9">
            <a:extLst>
              <a:ext uri="{FF2B5EF4-FFF2-40B4-BE49-F238E27FC236}">
                <a16:creationId xmlns:a16="http://schemas.microsoft.com/office/drawing/2014/main" id="{DC00EF3B-797F-4060-9460-6EEF08B1B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6DAB25C-A190-4330-9740-A9834F11EC8B}"/>
              </a:ext>
            </a:extLst>
          </p:cNvPr>
          <p:cNvSpPr>
            <a:spLocks noGrp="1"/>
          </p:cNvSpPr>
          <p:nvPr>
            <p:ph type="title"/>
          </p:nvPr>
        </p:nvSpPr>
        <p:spPr>
          <a:xfrm>
            <a:off x="6744929" y="758952"/>
            <a:ext cx="3935262" cy="4041648"/>
          </a:xfrm>
        </p:spPr>
        <p:txBody>
          <a:bodyPr vert="horz" lIns="91440" tIns="45720" rIns="91440" bIns="45720" rtlCol="0" anchor="b">
            <a:normAutofit/>
          </a:bodyPr>
          <a:lstStyle/>
          <a:p>
            <a:pPr algn="ctr">
              <a:lnSpc>
                <a:spcPct val="85000"/>
              </a:lnSpc>
            </a:pPr>
            <a:r>
              <a:rPr lang="en-US" sz="6700" dirty="0"/>
              <a:t>Support Vector Machine</a:t>
            </a:r>
            <a:endParaRPr lang="en-US"/>
          </a:p>
        </p:txBody>
      </p:sp>
      <p:pic>
        <p:nvPicPr>
          <p:cNvPr id="3" name="Picture 5">
            <a:extLst>
              <a:ext uri="{FF2B5EF4-FFF2-40B4-BE49-F238E27FC236}">
                <a16:creationId xmlns:a16="http://schemas.microsoft.com/office/drawing/2014/main" id="{BF0AD09A-51F2-4E9C-B9F5-860486F08E60}"/>
              </a:ext>
            </a:extLst>
          </p:cNvPr>
          <p:cNvPicPr>
            <a:picLocks noChangeAspect="1"/>
          </p:cNvPicPr>
          <p:nvPr/>
        </p:nvPicPr>
        <p:blipFill>
          <a:blip r:embed="rId2"/>
          <a:stretch>
            <a:fillRect/>
          </a:stretch>
        </p:blipFill>
        <p:spPr>
          <a:xfrm>
            <a:off x="944183" y="705814"/>
            <a:ext cx="5151817" cy="5437273"/>
          </a:xfrm>
          <a:prstGeom prst="rect">
            <a:avLst/>
          </a:prstGeom>
        </p:spPr>
      </p:pic>
    </p:spTree>
    <p:extLst>
      <p:ext uri="{BB962C8B-B14F-4D97-AF65-F5344CB8AC3E}">
        <p14:creationId xmlns:p14="http://schemas.microsoft.com/office/powerpoint/2010/main" val="314809732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06A55E-C511-4A8B-BC49-47F7C15419BE}"/>
              </a:ext>
            </a:extLst>
          </p:cNvPr>
          <p:cNvSpPr>
            <a:spLocks noGrp="1"/>
          </p:cNvSpPr>
          <p:nvPr>
            <p:ph type="title"/>
          </p:nvPr>
        </p:nvSpPr>
        <p:spPr>
          <a:xfrm>
            <a:off x="965198" y="643466"/>
            <a:ext cx="3092718" cy="5528734"/>
          </a:xfrm>
          <a:noFill/>
        </p:spPr>
        <p:txBody>
          <a:bodyPr anchor="t">
            <a:normAutofit/>
          </a:bodyPr>
          <a:lstStyle/>
          <a:p>
            <a:r>
              <a:rPr lang="en-US" sz="5400" dirty="0">
                <a:solidFill>
                  <a:srgbClr val="FFFFFF"/>
                </a:solidFill>
              </a:rPr>
              <a:t>So, </a:t>
            </a:r>
            <a:br>
              <a:rPr lang="en-US" sz="5400" dirty="0">
                <a:solidFill>
                  <a:srgbClr val="FFFFFF"/>
                </a:solidFill>
              </a:rPr>
            </a:br>
            <a:r>
              <a:rPr lang="en-US" sz="5400" dirty="0">
                <a:solidFill>
                  <a:srgbClr val="FFFFFF"/>
                </a:solidFill>
              </a:rPr>
              <a:t>What </a:t>
            </a:r>
            <a:br>
              <a:rPr lang="en-US" sz="5400" dirty="0">
                <a:solidFill>
                  <a:srgbClr val="FFFFFF"/>
                </a:solidFill>
              </a:rPr>
            </a:br>
            <a:r>
              <a:rPr lang="en-US" sz="5400" dirty="0">
                <a:solidFill>
                  <a:srgbClr val="FFFFFF"/>
                </a:solidFill>
              </a:rPr>
              <a:t>do </a:t>
            </a:r>
            <a:br>
              <a:rPr lang="en-US" sz="5400" dirty="0">
                <a:solidFill>
                  <a:srgbClr val="FFFFFF"/>
                </a:solidFill>
              </a:rPr>
            </a:br>
            <a:r>
              <a:rPr lang="en-US" sz="5400" dirty="0">
                <a:solidFill>
                  <a:srgbClr val="FFFFFF"/>
                </a:solidFill>
              </a:rPr>
              <a:t>these models mean?</a:t>
            </a:r>
          </a:p>
        </p:txBody>
      </p:sp>
      <p:sp>
        <p:nvSpPr>
          <p:cNvPr id="10" name="Rectangle 9">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77DDCC-AF9C-4140-AC6C-B82D486B0320}"/>
              </a:ext>
            </a:extLst>
          </p:cNvPr>
          <p:cNvSpPr>
            <a:spLocks noGrp="1"/>
          </p:cNvSpPr>
          <p:nvPr>
            <p:ph idx="1"/>
          </p:nvPr>
        </p:nvSpPr>
        <p:spPr>
          <a:xfrm>
            <a:off x="4821898" y="643466"/>
            <a:ext cx="5827472" cy="5571067"/>
          </a:xfrm>
        </p:spPr>
        <p:txBody>
          <a:bodyPr vert="horz" lIns="91440" tIns="45720" rIns="91440" bIns="45720" rtlCol="0" anchor="t">
            <a:normAutofit/>
          </a:bodyPr>
          <a:lstStyle/>
          <a:p>
            <a:r>
              <a:rPr lang="en-US" sz="2000" dirty="0"/>
              <a:t>We can see from before Naïve Bayes, Logistic regression, and GBM had 0 True positives. That is they couldn't even predict one hazardous asteroid.</a:t>
            </a:r>
          </a:p>
          <a:p>
            <a:endParaRPr lang="en-US" sz="1700"/>
          </a:p>
          <a:p>
            <a:endParaRPr lang="en-US" sz="1700" b="1" u="sng">
              <a:ea typeface="+mn-lt"/>
              <a:cs typeface="+mn-lt"/>
            </a:endParaRPr>
          </a:p>
          <a:p>
            <a:endParaRPr lang="en-US" sz="1700" b="1" u="sng">
              <a:ea typeface="+mn-lt"/>
              <a:cs typeface="+mn-lt"/>
            </a:endParaRPr>
          </a:p>
          <a:p>
            <a:endParaRPr lang="en-US" sz="1700" b="1" u="sng">
              <a:ea typeface="+mn-lt"/>
              <a:cs typeface="+mn-lt"/>
            </a:endParaRPr>
          </a:p>
          <a:p>
            <a:r>
              <a:rPr lang="en-US" sz="1700" b="1" u="sng" dirty="0">
                <a:ea typeface="+mn-lt"/>
                <a:cs typeface="+mn-lt"/>
              </a:rPr>
              <a:t>Note:</a:t>
            </a:r>
            <a:r>
              <a:rPr lang="en-US" sz="1700" dirty="0">
                <a:ea typeface="+mn-lt"/>
                <a:cs typeface="+mn-lt"/>
              </a:rPr>
              <a:t> Regarding the null values, we used both approaches to see which produced a better model. We discovered that the models for both approaches have the same accuracy, but the values of true positives in the confusion matrix were low because a lot of data was lost in approach 2. As a result, we used Approach 1 to replace the null values with their mean, which resulted in better models which were the models explained above.</a:t>
            </a:r>
            <a:endParaRPr lang="en-US" sz="1700"/>
          </a:p>
          <a:p>
            <a:endParaRPr lang="en-US" sz="1700"/>
          </a:p>
        </p:txBody>
      </p:sp>
    </p:spTree>
    <p:extLst>
      <p:ext uri="{BB962C8B-B14F-4D97-AF65-F5344CB8AC3E}">
        <p14:creationId xmlns:p14="http://schemas.microsoft.com/office/powerpoint/2010/main" val="10258908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7" descr="A picture containing rain, nature, night, night sky&#10;&#10;Description automatically generated">
            <a:extLst>
              <a:ext uri="{FF2B5EF4-FFF2-40B4-BE49-F238E27FC236}">
                <a16:creationId xmlns:a16="http://schemas.microsoft.com/office/drawing/2014/main" id="{F890B4E5-8B2D-4B07-88AC-97EED3850570}"/>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a:stretch/>
        </p:blipFill>
        <p:spPr>
          <a:xfrm>
            <a:off x="20" y="10"/>
            <a:ext cx="12191980" cy="6857990"/>
          </a:xfrm>
          <a:prstGeom prst="rect">
            <a:avLst/>
          </a:prstGeom>
        </p:spPr>
      </p:pic>
      <p:sp>
        <p:nvSpPr>
          <p:cNvPr id="34" name="Rectangle 33">
            <a:extLst>
              <a:ext uri="{FF2B5EF4-FFF2-40B4-BE49-F238E27FC236}">
                <a16:creationId xmlns:a16="http://schemas.microsoft.com/office/drawing/2014/main" id="{A0EC1E96-B1B3-4F57-B2A7-91062053B9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2" name="Title 1">
            <a:extLst>
              <a:ext uri="{FF2B5EF4-FFF2-40B4-BE49-F238E27FC236}">
                <a16:creationId xmlns:a16="http://schemas.microsoft.com/office/drawing/2014/main" id="{7A0FA268-6595-40BE-8C0A-D3938BD63AE1}"/>
              </a:ext>
            </a:extLst>
          </p:cNvPr>
          <p:cNvSpPr>
            <a:spLocks noGrp="1"/>
          </p:cNvSpPr>
          <p:nvPr>
            <p:ph type="title"/>
          </p:nvPr>
        </p:nvSpPr>
        <p:spPr>
          <a:xfrm>
            <a:off x="3705832" y="3500022"/>
            <a:ext cx="6784259" cy="1828800"/>
          </a:xfrm>
        </p:spPr>
        <p:txBody>
          <a:bodyPr vert="horz" lIns="91440" tIns="45720" rIns="91440" bIns="45720" rtlCol="0">
            <a:normAutofit/>
          </a:bodyPr>
          <a:lstStyle/>
          <a:p>
            <a:pPr>
              <a:spcBef>
                <a:spcPts val="1400"/>
              </a:spcBef>
              <a:spcAft>
                <a:spcPts val="200"/>
              </a:spcAft>
            </a:pPr>
            <a:endParaRPr lang="en-US" sz="3400">
              <a:ea typeface="+mj-lt"/>
              <a:cs typeface="+mj-lt"/>
            </a:endParaRPr>
          </a:p>
          <a:p>
            <a:pPr>
              <a:spcBef>
                <a:spcPts val="1400"/>
              </a:spcBef>
              <a:spcAft>
                <a:spcPts val="200"/>
              </a:spcAft>
            </a:pPr>
            <a:r>
              <a:rPr lang="en-US" sz="3400">
                <a:ea typeface="+mj-lt"/>
                <a:cs typeface="+mj-lt"/>
              </a:rPr>
              <a:t>The model that can save us by predicting correctly is...</a:t>
            </a:r>
          </a:p>
          <a:p>
            <a:endParaRPr lang="en-US" sz="3400"/>
          </a:p>
        </p:txBody>
      </p:sp>
      <p:sp>
        <p:nvSpPr>
          <p:cNvPr id="5" name="Title 1">
            <a:extLst>
              <a:ext uri="{FF2B5EF4-FFF2-40B4-BE49-F238E27FC236}">
                <a16:creationId xmlns:a16="http://schemas.microsoft.com/office/drawing/2014/main" id="{6BB7DFD5-3D0A-438B-BBD1-F3A644C9277A}"/>
              </a:ext>
            </a:extLst>
          </p:cNvPr>
          <p:cNvSpPr txBox="1">
            <a:spLocks/>
          </p:cNvSpPr>
          <p:nvPr/>
        </p:nvSpPr>
        <p:spPr>
          <a:xfrm>
            <a:off x="3979002" y="627572"/>
            <a:ext cx="6784259" cy="387508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pPr>
              <a:spcAft>
                <a:spcPts val="600"/>
              </a:spcAft>
            </a:pPr>
            <a:r>
              <a:rPr lang="en-US" sz="6000" dirty="0">
                <a:ea typeface="+mj-lt"/>
                <a:cs typeface="+mj-lt"/>
              </a:rPr>
              <a:t>Finally...</a:t>
            </a:r>
          </a:p>
          <a:p>
            <a:pPr>
              <a:spcAft>
                <a:spcPts val="600"/>
              </a:spcAft>
            </a:pPr>
            <a:endParaRPr lang="en-US"/>
          </a:p>
        </p:txBody>
      </p:sp>
      <p:sp>
        <p:nvSpPr>
          <p:cNvPr id="36" name="Rectangle 35">
            <a:extLst>
              <a:ext uri="{FF2B5EF4-FFF2-40B4-BE49-F238E27FC236}">
                <a16:creationId xmlns:a16="http://schemas.microsoft.com/office/drawing/2014/main" id="{CBC6B79D-2419-46F3-BFD5-312BF9483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2168711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500"/>
                                  </p:stCondLst>
                                  <p:iterate type="wd">
                                    <p:tmPct val="15000"/>
                                  </p:iterate>
                                  <p:childTnLst>
                                    <p:set>
                                      <p:cBhvr>
                                        <p:cTn id="9" dur="1" fill="hold">
                                          <p:stCondLst>
                                            <p:cond delay="0"/>
                                          </p:stCondLst>
                                        </p:cTn>
                                        <p:tgtEl>
                                          <p:spTgt spid="5"/>
                                        </p:tgtEl>
                                        <p:attrNameLst>
                                          <p:attrName>style.visibility</p:attrName>
                                        </p:attrNameLst>
                                      </p:cBhvr>
                                      <p:to>
                                        <p:strVal val="visible"/>
                                      </p:to>
                                    </p:set>
                                    <p:animEffect transition="in" filter="fad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B0667-477B-465F-B25B-5844E24810C9}"/>
              </a:ext>
            </a:extLst>
          </p:cNvPr>
          <p:cNvSpPr>
            <a:spLocks noGrp="1"/>
          </p:cNvSpPr>
          <p:nvPr>
            <p:ph type="title"/>
          </p:nvPr>
        </p:nvSpPr>
        <p:spPr>
          <a:xfrm>
            <a:off x="1261872" y="495156"/>
            <a:ext cx="9692640" cy="1325562"/>
          </a:xfrm>
        </p:spPr>
        <p:txBody>
          <a:bodyPr>
            <a:normAutofit/>
          </a:bodyPr>
          <a:lstStyle/>
          <a:p>
            <a:r>
              <a:rPr lang="en-US" sz="5400" dirty="0"/>
              <a:t>Decision tree</a:t>
            </a:r>
          </a:p>
        </p:txBody>
      </p:sp>
      <p:graphicFrame>
        <p:nvGraphicFramePr>
          <p:cNvPr id="8" name="Content Placeholder 2">
            <a:extLst>
              <a:ext uri="{FF2B5EF4-FFF2-40B4-BE49-F238E27FC236}">
                <a16:creationId xmlns:a16="http://schemas.microsoft.com/office/drawing/2014/main" id="{45579D46-4457-420B-8E5F-9D8C850E29C0}"/>
              </a:ext>
            </a:extLst>
          </p:cNvPr>
          <p:cNvGraphicFramePr>
            <a:graphicFrameLocks noGrp="1"/>
          </p:cNvGraphicFramePr>
          <p:nvPr>
            <p:ph idx="1"/>
          </p:nvPr>
        </p:nvGraphicFramePr>
        <p:xfrm>
          <a:off x="1261872" y="1828800"/>
          <a:ext cx="8595360" cy="43513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279836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4ADA65C-BA4C-42BE-84D1-1AF286B7F9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C42F5EBA-F777-4A1C-8E30-62DA7F55A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3" name="Rectangle 12">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Free Images : sky, atmosphere, outer space, galaxy ...">
            <a:extLst>
              <a:ext uri="{FF2B5EF4-FFF2-40B4-BE49-F238E27FC236}">
                <a16:creationId xmlns:a16="http://schemas.microsoft.com/office/drawing/2014/main" id="{6A0FD861-66C5-4E94-988F-A9C71B48B958}"/>
              </a:ext>
            </a:extLst>
          </p:cNvPr>
          <p:cNvPicPr>
            <a:picLocks noChangeAspect="1"/>
          </p:cNvPicPr>
          <p:nvPr/>
        </p:nvPicPr>
        <p:blipFill rotWithShape="1">
          <a:blip r:embed="rId2">
            <a:alphaModFix amt="35000"/>
          </a:blip>
          <a:srcRect l="23556"/>
          <a:stretch/>
        </p:blipFill>
        <p:spPr>
          <a:xfrm>
            <a:off x="20" y="-2"/>
            <a:ext cx="12191980" cy="6858000"/>
          </a:xfrm>
          <a:prstGeom prst="rect">
            <a:avLst/>
          </a:prstGeom>
        </p:spPr>
      </p:pic>
      <p:sp>
        <p:nvSpPr>
          <p:cNvPr id="2" name="Title 1">
            <a:extLst>
              <a:ext uri="{FF2B5EF4-FFF2-40B4-BE49-F238E27FC236}">
                <a16:creationId xmlns:a16="http://schemas.microsoft.com/office/drawing/2014/main" id="{1B68AE1C-E6E1-4140-B8DF-607A3887F6A6}"/>
              </a:ext>
            </a:extLst>
          </p:cNvPr>
          <p:cNvSpPr>
            <a:spLocks noGrp="1"/>
          </p:cNvSpPr>
          <p:nvPr>
            <p:ph type="title"/>
          </p:nvPr>
        </p:nvSpPr>
        <p:spPr>
          <a:xfrm>
            <a:off x="1261872" y="758952"/>
            <a:ext cx="9418320" cy="4041648"/>
          </a:xfrm>
        </p:spPr>
        <p:txBody>
          <a:bodyPr vert="horz" lIns="91440" tIns="45720" rIns="91440" bIns="45720" rtlCol="0" anchor="b">
            <a:normAutofit/>
          </a:bodyPr>
          <a:lstStyle/>
          <a:p>
            <a:pPr>
              <a:lnSpc>
                <a:spcPct val="85000"/>
              </a:lnSpc>
            </a:pPr>
            <a:r>
              <a:rPr lang="en-US" sz="7200"/>
              <a:t>Thank you!</a:t>
            </a:r>
          </a:p>
        </p:txBody>
      </p:sp>
      <p:sp>
        <p:nvSpPr>
          <p:cNvPr id="15" name="Rectangle 14">
            <a:extLst>
              <a:ext uri="{FF2B5EF4-FFF2-40B4-BE49-F238E27FC236}">
                <a16:creationId xmlns:a16="http://schemas.microsoft.com/office/drawing/2014/main" id="{948C6639-F651-4D15-A695-E9D03BB2A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51" y="0"/>
            <a:ext cx="457200" cy="6858000"/>
          </a:xfrm>
          <a:prstGeom prst="rect">
            <a:avLst/>
          </a:prstGeom>
          <a:solidFill>
            <a:srgbClr val="30303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F8C1B9D8-212A-444E-B28D-25DA596183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67011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 name="Rectangle 85">
            <a:extLst>
              <a:ext uri="{FF2B5EF4-FFF2-40B4-BE49-F238E27FC236}">
                <a16:creationId xmlns:a16="http://schemas.microsoft.com/office/drawing/2014/main" id="{F4ADA65C-BA4C-42BE-84D1-1AF286B7F9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 name="Rectangle 87">
            <a:extLst>
              <a:ext uri="{FF2B5EF4-FFF2-40B4-BE49-F238E27FC236}">
                <a16:creationId xmlns:a16="http://schemas.microsoft.com/office/drawing/2014/main" id="{C42F5EBA-F777-4A1C-8E30-62DA7F55A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5" name="Rectangle 89">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5" descr="Page 3 | asteroid 1080P, 2K, 4K, 5K HD wallpapers free ...">
            <a:extLst>
              <a:ext uri="{FF2B5EF4-FFF2-40B4-BE49-F238E27FC236}">
                <a16:creationId xmlns:a16="http://schemas.microsoft.com/office/drawing/2014/main" id="{3E7266BB-7AD3-4273-8D12-C3F1426EC7EB}"/>
              </a:ext>
            </a:extLst>
          </p:cNvPr>
          <p:cNvPicPr>
            <a:picLocks noChangeAspect="1"/>
          </p:cNvPicPr>
          <p:nvPr/>
        </p:nvPicPr>
        <p:blipFill rotWithShape="1">
          <a:blip r:embed="rId2">
            <a:alphaModFix amt="35000"/>
          </a:blip>
          <a:srcRect/>
          <a:stretch/>
        </p:blipFill>
        <p:spPr>
          <a:xfrm>
            <a:off x="20" y="-2"/>
            <a:ext cx="12191980" cy="6858000"/>
          </a:xfrm>
          <a:prstGeom prst="rect">
            <a:avLst/>
          </a:prstGeom>
        </p:spPr>
      </p:pic>
      <p:sp>
        <p:nvSpPr>
          <p:cNvPr id="2" name="Title 1">
            <a:extLst>
              <a:ext uri="{FF2B5EF4-FFF2-40B4-BE49-F238E27FC236}">
                <a16:creationId xmlns:a16="http://schemas.microsoft.com/office/drawing/2014/main" id="{8EBE42E4-BECF-40A5-A140-DF5986840241}"/>
              </a:ext>
            </a:extLst>
          </p:cNvPr>
          <p:cNvSpPr>
            <a:spLocks noGrp="1"/>
          </p:cNvSpPr>
          <p:nvPr>
            <p:ph type="title"/>
          </p:nvPr>
        </p:nvSpPr>
        <p:spPr>
          <a:xfrm>
            <a:off x="1261872" y="758952"/>
            <a:ext cx="9418320" cy="4041648"/>
          </a:xfrm>
        </p:spPr>
        <p:txBody>
          <a:bodyPr vert="horz" lIns="91440" tIns="45720" rIns="91440" bIns="45720" rtlCol="0" anchor="b">
            <a:normAutofit/>
          </a:bodyPr>
          <a:lstStyle/>
          <a:p>
            <a:pPr algn="ctr"/>
            <a:r>
              <a:rPr lang="en-US" sz="7200" dirty="0">
                <a:ea typeface="+mj-lt"/>
                <a:cs typeface="+mj-lt"/>
              </a:rPr>
              <a:t>1. Overview</a:t>
            </a:r>
            <a:endParaRPr lang="en-US"/>
          </a:p>
          <a:p>
            <a:pPr>
              <a:lnSpc>
                <a:spcPct val="85000"/>
              </a:lnSpc>
            </a:pPr>
            <a:endParaRPr lang="en-US" sz="7200">
              <a:ea typeface="+mj-lt"/>
              <a:cs typeface="+mj-lt"/>
            </a:endParaRPr>
          </a:p>
        </p:txBody>
      </p:sp>
      <p:sp>
        <p:nvSpPr>
          <p:cNvPr id="92" name="Rectangle 91">
            <a:extLst>
              <a:ext uri="{FF2B5EF4-FFF2-40B4-BE49-F238E27FC236}">
                <a16:creationId xmlns:a16="http://schemas.microsoft.com/office/drawing/2014/main" id="{948C6639-F651-4D15-A695-E9D03BB2A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51" y="0"/>
            <a:ext cx="457200" cy="6858000"/>
          </a:xfrm>
          <a:prstGeom prst="rect">
            <a:avLst/>
          </a:prstGeom>
          <a:solidFill>
            <a:srgbClr val="30303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4" name="Rectangle 93">
            <a:extLst>
              <a:ext uri="{FF2B5EF4-FFF2-40B4-BE49-F238E27FC236}">
                <a16:creationId xmlns:a16="http://schemas.microsoft.com/office/drawing/2014/main" id="{F8C1B9D8-212A-444E-B28D-25DA596183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2392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FA87160-1ED7-4B57-B1AE-B704AACCE115}"/>
              </a:ext>
            </a:extLst>
          </p:cNvPr>
          <p:cNvSpPr>
            <a:spLocks noGrp="1"/>
          </p:cNvSpPr>
          <p:nvPr>
            <p:ph idx="1"/>
          </p:nvPr>
        </p:nvSpPr>
        <p:spPr>
          <a:xfrm>
            <a:off x="4821898" y="643466"/>
            <a:ext cx="5827472" cy="5571067"/>
          </a:xfrm>
        </p:spPr>
        <p:txBody>
          <a:bodyPr vert="horz" lIns="91440" tIns="45720" rIns="91440" bIns="45720" rtlCol="0">
            <a:normAutofit/>
          </a:bodyPr>
          <a:lstStyle/>
          <a:p>
            <a:pPr>
              <a:spcBef>
                <a:spcPts val="0"/>
              </a:spcBef>
              <a:spcAft>
                <a:spcPts val="0"/>
              </a:spcAft>
            </a:pPr>
            <a:r>
              <a:rPr lang="en-US" sz="2400">
                <a:ea typeface="+mn-lt"/>
                <a:cs typeface="+mn-lt"/>
              </a:rPr>
              <a:t>▸ “We’re smashing into an asteroid,” NASA’s Launch Services Program senior launch director Omar Baez said regarding SpaceX rocket Falcon 9, launched on Wednesday to deviate the path of the asteroid  DART. The whole mission was the first planetary defense test mission from near-Earth objects.</a:t>
            </a:r>
          </a:p>
          <a:p>
            <a:pPr>
              <a:spcBef>
                <a:spcPts val="0"/>
              </a:spcBef>
              <a:spcAft>
                <a:spcPts val="0"/>
              </a:spcAft>
            </a:pPr>
            <a:r>
              <a:rPr lang="en-US" sz="2400">
                <a:ea typeface="+mn-lt"/>
                <a:cs typeface="+mn-lt"/>
              </a:rPr>
              <a:t>▸   The objective of our project is to create a model is used to determine if these near-Earth objects i.e., asteroids are hazardous or not.</a:t>
            </a:r>
          </a:p>
          <a:p>
            <a:endParaRPr lang="en-US" sz="2400"/>
          </a:p>
        </p:txBody>
      </p:sp>
      <p:sp>
        <p:nvSpPr>
          <p:cNvPr id="4" name="Title 1">
            <a:extLst>
              <a:ext uri="{FF2B5EF4-FFF2-40B4-BE49-F238E27FC236}">
                <a16:creationId xmlns:a16="http://schemas.microsoft.com/office/drawing/2014/main" id="{C307D381-CEF8-4D24-9564-D73FC9635463}"/>
              </a:ext>
            </a:extLst>
          </p:cNvPr>
          <p:cNvSpPr>
            <a:spLocks noGrp="1"/>
          </p:cNvSpPr>
          <p:nvPr/>
        </p:nvSpPr>
        <p:spPr>
          <a:xfrm>
            <a:off x="640080" y="853673"/>
            <a:ext cx="3922719" cy="500479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6000" b="1" dirty="0">
                <a:solidFill>
                  <a:srgbClr val="FFFFFF"/>
                </a:solidFill>
                <a:latin typeface="Times New Roman"/>
                <a:cs typeface="Calibri Light"/>
              </a:rPr>
              <a:t>Why do we need this model?</a:t>
            </a:r>
            <a:br>
              <a:rPr lang="en-US" sz="6000" b="1" dirty="0">
                <a:latin typeface="Times New Roman"/>
                <a:cs typeface="Calibri Light"/>
              </a:rPr>
            </a:br>
            <a:br>
              <a:rPr lang="en-US" sz="5400" dirty="0">
                <a:latin typeface="Times New Roman"/>
                <a:cs typeface="+mj-lt"/>
              </a:rPr>
            </a:br>
            <a:r>
              <a:rPr lang="en-US" sz="2800" b="1" dirty="0">
                <a:solidFill>
                  <a:srgbClr val="FFFFFF"/>
                </a:solidFill>
                <a:latin typeface="Times New Roman"/>
                <a:ea typeface="+mj-lt"/>
                <a:cs typeface="+mj-lt"/>
              </a:rPr>
              <a:t>Ans. To save dinosaurs!!!</a:t>
            </a:r>
            <a:endParaRPr lang="en-US" sz="2800">
              <a:solidFill>
                <a:srgbClr val="FFFFFF"/>
              </a:solidFill>
              <a:latin typeface="Times New Roman"/>
              <a:cs typeface="Calibri Light"/>
            </a:endParaRPr>
          </a:p>
        </p:txBody>
      </p:sp>
    </p:spTree>
    <p:extLst>
      <p:ext uri="{BB962C8B-B14F-4D97-AF65-F5344CB8AC3E}">
        <p14:creationId xmlns:p14="http://schemas.microsoft.com/office/powerpoint/2010/main" val="413771560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922B11-AA01-45A9-8CD4-C9C8E53247FB}"/>
              </a:ext>
            </a:extLst>
          </p:cNvPr>
          <p:cNvSpPr>
            <a:spLocks noGrp="1"/>
          </p:cNvSpPr>
          <p:nvPr>
            <p:ph idx="1"/>
          </p:nvPr>
        </p:nvSpPr>
        <p:spPr>
          <a:xfrm>
            <a:off x="1261872" y="1225550"/>
            <a:ext cx="8595360" cy="4954587"/>
          </a:xfrm>
        </p:spPr>
        <p:txBody>
          <a:bodyPr vert="horz" lIns="91440" tIns="45720" rIns="91440" bIns="45720" rtlCol="0" anchor="t">
            <a:normAutofit/>
          </a:bodyPr>
          <a:lstStyle/>
          <a:p>
            <a:pPr>
              <a:lnSpc>
                <a:spcPct val="90000"/>
              </a:lnSpc>
              <a:spcBef>
                <a:spcPts val="1000"/>
              </a:spcBef>
              <a:spcAft>
                <a:spcPts val="0"/>
              </a:spcAft>
            </a:pPr>
            <a:r>
              <a:rPr lang="en-US" b="1" dirty="0">
                <a:ea typeface="+mn-lt"/>
                <a:cs typeface="+mn-lt"/>
              </a:rPr>
              <a:t>Questions:</a:t>
            </a:r>
            <a:endParaRPr lang="en-US" dirty="0">
              <a:ea typeface="+mn-lt"/>
              <a:cs typeface="+mn-lt"/>
            </a:endParaRPr>
          </a:p>
          <a:p>
            <a:pPr>
              <a:lnSpc>
                <a:spcPct val="90000"/>
              </a:lnSpc>
              <a:spcBef>
                <a:spcPts val="1000"/>
              </a:spcBef>
              <a:spcAft>
                <a:spcPts val="0"/>
              </a:spcAft>
            </a:pPr>
            <a:r>
              <a:rPr lang="en-US" dirty="0">
                <a:ea typeface="+mn-lt"/>
                <a:cs typeface="+mn-lt"/>
              </a:rPr>
              <a:t>What effect do the dataset's other attributes have on determining whether an asteroid is hazardous or not?</a:t>
            </a:r>
          </a:p>
          <a:p>
            <a:pPr>
              <a:lnSpc>
                <a:spcPct val="90000"/>
              </a:lnSpc>
              <a:spcBef>
                <a:spcPts val="1000"/>
              </a:spcBef>
              <a:spcAft>
                <a:spcPts val="0"/>
              </a:spcAft>
            </a:pPr>
            <a:r>
              <a:rPr lang="en-US" dirty="0">
                <a:ea typeface="+mn-lt"/>
                <a:cs typeface="+mn-lt"/>
              </a:rPr>
              <a:t>Determining whether an asteroid is dangerous or not?</a:t>
            </a:r>
          </a:p>
          <a:p>
            <a:pPr>
              <a:lnSpc>
                <a:spcPct val="90000"/>
              </a:lnSpc>
              <a:spcBef>
                <a:spcPts val="1000"/>
              </a:spcBef>
              <a:spcAft>
                <a:spcPts val="0"/>
              </a:spcAft>
            </a:pPr>
            <a:r>
              <a:rPr lang="en-US" dirty="0">
                <a:ea typeface="+mn-lt"/>
                <a:cs typeface="+mn-lt"/>
              </a:rPr>
              <a:t>Classifying asteroids according to orbit classes and determining which orbit classes contain hazardous asteroids?</a:t>
            </a:r>
          </a:p>
          <a:p>
            <a:pPr>
              <a:lnSpc>
                <a:spcPct val="90000"/>
              </a:lnSpc>
              <a:spcBef>
                <a:spcPts val="1000"/>
              </a:spcBef>
              <a:spcAft>
                <a:spcPts val="0"/>
              </a:spcAft>
            </a:pPr>
            <a:endParaRPr lang="en-US" dirty="0">
              <a:ea typeface="+mn-lt"/>
              <a:cs typeface="+mn-lt"/>
            </a:endParaRPr>
          </a:p>
          <a:p>
            <a:pPr>
              <a:lnSpc>
                <a:spcPct val="90000"/>
              </a:lnSpc>
              <a:spcBef>
                <a:spcPts val="1000"/>
              </a:spcBef>
              <a:spcAft>
                <a:spcPts val="0"/>
              </a:spcAft>
            </a:pPr>
            <a:r>
              <a:rPr lang="en-US" b="1" dirty="0">
                <a:ea typeface="+mn-lt"/>
                <a:cs typeface="+mn-lt"/>
              </a:rPr>
              <a:t>Future work</a:t>
            </a:r>
            <a:endParaRPr lang="en-US" dirty="0">
              <a:ea typeface="+mn-lt"/>
              <a:cs typeface="+mn-lt"/>
            </a:endParaRPr>
          </a:p>
          <a:p>
            <a:pPr>
              <a:lnSpc>
                <a:spcPct val="90000"/>
              </a:lnSpc>
              <a:spcBef>
                <a:spcPts val="1000"/>
              </a:spcBef>
              <a:spcAft>
                <a:spcPts val="0"/>
              </a:spcAft>
            </a:pPr>
            <a:r>
              <a:rPr lang="en-US" dirty="0">
                <a:ea typeface="+mn-lt"/>
                <a:cs typeface="+mn-lt"/>
              </a:rPr>
              <a:t>▸  Improve our model to reduce test error</a:t>
            </a:r>
          </a:p>
          <a:p>
            <a:pPr>
              <a:lnSpc>
                <a:spcPct val="90000"/>
              </a:lnSpc>
              <a:spcBef>
                <a:spcPts val="1000"/>
              </a:spcBef>
              <a:spcAft>
                <a:spcPts val="0"/>
              </a:spcAft>
            </a:pPr>
            <a:r>
              <a:rPr lang="en-US" dirty="0">
                <a:ea typeface="+mn-lt"/>
                <a:cs typeface="+mn-lt"/>
              </a:rPr>
              <a:t>▸  Build some non-linear models and compare their result with our current model.</a:t>
            </a:r>
          </a:p>
          <a:p>
            <a:endParaRPr lang="en-US" dirty="0"/>
          </a:p>
        </p:txBody>
      </p:sp>
    </p:spTree>
    <p:extLst>
      <p:ext uri="{BB962C8B-B14F-4D97-AF65-F5344CB8AC3E}">
        <p14:creationId xmlns:p14="http://schemas.microsoft.com/office/powerpoint/2010/main" val="27598348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613EB-0B53-463F-BB54-5612E96880C5}"/>
              </a:ext>
            </a:extLst>
          </p:cNvPr>
          <p:cNvSpPr>
            <a:spLocks noGrp="1"/>
          </p:cNvSpPr>
          <p:nvPr>
            <p:ph type="title"/>
          </p:nvPr>
        </p:nvSpPr>
        <p:spPr/>
        <p:txBody>
          <a:bodyPr/>
          <a:lstStyle/>
          <a:p>
            <a:r>
              <a:rPr lang="en-US" dirty="0"/>
              <a:t>Challenges</a:t>
            </a:r>
          </a:p>
        </p:txBody>
      </p:sp>
      <p:graphicFrame>
        <p:nvGraphicFramePr>
          <p:cNvPr id="5" name="Content Placeholder 2">
            <a:extLst>
              <a:ext uri="{FF2B5EF4-FFF2-40B4-BE49-F238E27FC236}">
                <a16:creationId xmlns:a16="http://schemas.microsoft.com/office/drawing/2014/main" id="{9EBE055C-0E43-4308-95B7-52442D944ED6}"/>
              </a:ext>
            </a:extLst>
          </p:cNvPr>
          <p:cNvGraphicFramePr>
            <a:graphicFrameLocks noGrp="1"/>
          </p:cNvGraphicFramePr>
          <p:nvPr>
            <p:ph idx="1"/>
          </p:nvPr>
        </p:nvGraphicFramePr>
        <p:xfrm>
          <a:off x="1261872" y="1828800"/>
          <a:ext cx="8595360" cy="43513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4263672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 name="Rectangle 85">
            <a:extLst>
              <a:ext uri="{FF2B5EF4-FFF2-40B4-BE49-F238E27FC236}">
                <a16:creationId xmlns:a16="http://schemas.microsoft.com/office/drawing/2014/main" id="{F4ADA65C-BA4C-42BE-84D1-1AF286B7F9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 name="Rectangle 87">
            <a:extLst>
              <a:ext uri="{FF2B5EF4-FFF2-40B4-BE49-F238E27FC236}">
                <a16:creationId xmlns:a16="http://schemas.microsoft.com/office/drawing/2014/main" id="{C42F5EBA-F777-4A1C-8E30-62DA7F55A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5" name="Rectangle 89">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5" descr="Page 3 | asteroid 1080P, 2K, 4K, 5K HD wallpapers free ...">
            <a:extLst>
              <a:ext uri="{FF2B5EF4-FFF2-40B4-BE49-F238E27FC236}">
                <a16:creationId xmlns:a16="http://schemas.microsoft.com/office/drawing/2014/main" id="{3E7266BB-7AD3-4273-8D12-C3F1426EC7EB}"/>
              </a:ext>
            </a:extLst>
          </p:cNvPr>
          <p:cNvPicPr>
            <a:picLocks noChangeAspect="1"/>
          </p:cNvPicPr>
          <p:nvPr/>
        </p:nvPicPr>
        <p:blipFill rotWithShape="1">
          <a:blip r:embed="rId2">
            <a:alphaModFix amt="35000"/>
          </a:blip>
          <a:srcRect/>
          <a:stretch/>
        </p:blipFill>
        <p:spPr>
          <a:xfrm>
            <a:off x="20" y="-2"/>
            <a:ext cx="12191980" cy="6858000"/>
          </a:xfrm>
          <a:prstGeom prst="rect">
            <a:avLst/>
          </a:prstGeom>
        </p:spPr>
      </p:pic>
      <p:sp>
        <p:nvSpPr>
          <p:cNvPr id="2" name="Title 1">
            <a:extLst>
              <a:ext uri="{FF2B5EF4-FFF2-40B4-BE49-F238E27FC236}">
                <a16:creationId xmlns:a16="http://schemas.microsoft.com/office/drawing/2014/main" id="{8EBE42E4-BECF-40A5-A140-DF5986840241}"/>
              </a:ext>
            </a:extLst>
          </p:cNvPr>
          <p:cNvSpPr>
            <a:spLocks noGrp="1"/>
          </p:cNvSpPr>
          <p:nvPr>
            <p:ph type="title"/>
          </p:nvPr>
        </p:nvSpPr>
        <p:spPr>
          <a:xfrm>
            <a:off x="1261872" y="758952"/>
            <a:ext cx="9418320" cy="4041648"/>
          </a:xfrm>
        </p:spPr>
        <p:txBody>
          <a:bodyPr vert="horz" lIns="91440" tIns="45720" rIns="91440" bIns="45720" rtlCol="0" anchor="b">
            <a:normAutofit/>
          </a:bodyPr>
          <a:lstStyle/>
          <a:p>
            <a:pPr>
              <a:lnSpc>
                <a:spcPct val="85000"/>
              </a:lnSpc>
            </a:pPr>
            <a:r>
              <a:rPr lang="en-US" sz="7200"/>
              <a:t>2. Data Preprocessing</a:t>
            </a:r>
          </a:p>
        </p:txBody>
      </p:sp>
      <p:sp>
        <p:nvSpPr>
          <p:cNvPr id="92" name="Rectangle 91">
            <a:extLst>
              <a:ext uri="{FF2B5EF4-FFF2-40B4-BE49-F238E27FC236}">
                <a16:creationId xmlns:a16="http://schemas.microsoft.com/office/drawing/2014/main" id="{948C6639-F651-4D15-A695-E9D03BB2A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51" y="0"/>
            <a:ext cx="457200" cy="6858000"/>
          </a:xfrm>
          <a:prstGeom prst="rect">
            <a:avLst/>
          </a:prstGeom>
          <a:solidFill>
            <a:srgbClr val="30303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4" name="Rectangle 93">
            <a:extLst>
              <a:ext uri="{FF2B5EF4-FFF2-40B4-BE49-F238E27FC236}">
                <a16:creationId xmlns:a16="http://schemas.microsoft.com/office/drawing/2014/main" id="{F8C1B9D8-212A-444E-B28D-25DA596183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27719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0FD769F-BDEE-4149-8C98-A92F1F8A1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10">
            <a:extLst>
              <a:ext uri="{FF2B5EF4-FFF2-40B4-BE49-F238E27FC236}">
                <a16:creationId xmlns:a16="http://schemas.microsoft.com/office/drawing/2014/main" id="{DC00EF3B-797F-4060-9460-6EEF08B1B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89B6B9C-9364-4E00-B57C-7E64FA575459}"/>
              </a:ext>
            </a:extLst>
          </p:cNvPr>
          <p:cNvSpPr>
            <a:spLocks noGrp="1"/>
          </p:cNvSpPr>
          <p:nvPr>
            <p:ph type="title"/>
          </p:nvPr>
        </p:nvSpPr>
        <p:spPr>
          <a:xfrm>
            <a:off x="8180438" y="758952"/>
            <a:ext cx="2853005" cy="4041648"/>
          </a:xfrm>
        </p:spPr>
        <p:txBody>
          <a:bodyPr vert="horz" lIns="91440" tIns="45720" rIns="91440" bIns="45720" rtlCol="0" anchor="b">
            <a:normAutofit/>
          </a:bodyPr>
          <a:lstStyle/>
          <a:p>
            <a:pPr>
              <a:lnSpc>
                <a:spcPct val="85000"/>
              </a:lnSpc>
            </a:pPr>
            <a:r>
              <a:rPr lang="en-US" sz="5100" dirty="0"/>
              <a:t>Features of the data</a:t>
            </a:r>
          </a:p>
        </p:txBody>
      </p:sp>
      <p:pic>
        <p:nvPicPr>
          <p:cNvPr id="4" name="Picture 4" descr="Text&#10;&#10;Description automatically generated">
            <a:extLst>
              <a:ext uri="{FF2B5EF4-FFF2-40B4-BE49-F238E27FC236}">
                <a16:creationId xmlns:a16="http://schemas.microsoft.com/office/drawing/2014/main" id="{E8D11D70-F927-4984-8361-BA219895C9F4}"/>
              </a:ext>
            </a:extLst>
          </p:cNvPr>
          <p:cNvPicPr>
            <a:picLocks noGrp="1" noChangeAspect="1"/>
          </p:cNvPicPr>
          <p:nvPr>
            <p:ph idx="1"/>
          </p:nvPr>
        </p:nvPicPr>
        <p:blipFill>
          <a:blip r:embed="rId2"/>
          <a:stretch>
            <a:fillRect/>
          </a:stretch>
        </p:blipFill>
        <p:spPr>
          <a:xfrm>
            <a:off x="973378" y="620720"/>
            <a:ext cx="6558433" cy="5607461"/>
          </a:xfrm>
          <a:prstGeom prst="rect">
            <a:avLst/>
          </a:prstGeom>
        </p:spPr>
      </p:pic>
    </p:spTree>
    <p:extLst>
      <p:ext uri="{BB962C8B-B14F-4D97-AF65-F5344CB8AC3E}">
        <p14:creationId xmlns:p14="http://schemas.microsoft.com/office/powerpoint/2010/main" val="392167573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648A5-61A3-49D4-8ADD-4647EE9F70B0}"/>
              </a:ext>
            </a:extLst>
          </p:cNvPr>
          <p:cNvSpPr>
            <a:spLocks noGrp="1"/>
          </p:cNvSpPr>
          <p:nvPr>
            <p:ph type="title"/>
          </p:nvPr>
        </p:nvSpPr>
        <p:spPr>
          <a:xfrm>
            <a:off x="1261872" y="365760"/>
            <a:ext cx="9692640" cy="1325562"/>
          </a:xfrm>
        </p:spPr>
        <p:txBody>
          <a:bodyPr>
            <a:normAutofit/>
          </a:bodyPr>
          <a:lstStyle/>
          <a:p>
            <a:r>
              <a:rPr lang="en-US" dirty="0">
                <a:ea typeface="+mj-lt"/>
                <a:cs typeface="+mj-lt"/>
              </a:rPr>
              <a:t>2.1. Data Preparation:</a:t>
            </a:r>
          </a:p>
          <a:p>
            <a:endParaRPr lang="en-US" dirty="0"/>
          </a:p>
        </p:txBody>
      </p:sp>
      <p:graphicFrame>
        <p:nvGraphicFramePr>
          <p:cNvPr id="4" name="Content Placeholder 8">
            <a:extLst>
              <a:ext uri="{FF2B5EF4-FFF2-40B4-BE49-F238E27FC236}">
                <a16:creationId xmlns:a16="http://schemas.microsoft.com/office/drawing/2014/main" id="{4DD74AB2-29EA-4A0A-A9F9-42C20A44B1B2}"/>
              </a:ext>
            </a:extLst>
          </p:cNvPr>
          <p:cNvGraphicFramePr>
            <a:graphicFrameLocks noGrp="1"/>
          </p:cNvGraphicFramePr>
          <p:nvPr>
            <p:extLst>
              <p:ext uri="{D42A27DB-BD31-4B8C-83A1-F6EECF244321}">
                <p14:modId xmlns:p14="http://schemas.microsoft.com/office/powerpoint/2010/main" val="1226558900"/>
              </p:ext>
            </p:extLst>
          </p:nvPr>
        </p:nvGraphicFramePr>
        <p:xfrm>
          <a:off x="1262063" y="2013054"/>
          <a:ext cx="8777329" cy="42014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3157635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View">
  <a:themeElements>
    <a:clrScheme name="View">
      <a:dk1>
        <a:sysClr val="windowText" lastClr="000000"/>
      </a:dk1>
      <a:lt1>
        <a:sysClr val="window" lastClr="FFFFFF"/>
      </a:lt1>
      <a:dk2>
        <a:srgbClr val="564B3C"/>
      </a:dk2>
      <a:lt2>
        <a:srgbClr val="ECEDD1"/>
      </a:lt2>
      <a:accent1>
        <a:srgbClr val="93A299"/>
      </a:accent1>
      <a:accent2>
        <a:srgbClr val="CB4B30"/>
      </a:accent2>
      <a:accent3>
        <a:srgbClr val="B5AE53"/>
      </a:accent3>
      <a:accent4>
        <a:srgbClr val="6F6A7A"/>
      </a:accent4>
      <a:accent5>
        <a:srgbClr val="E8B54D"/>
      </a:accent5>
      <a:accent6>
        <a:srgbClr val="8A7952"/>
      </a:accent6>
      <a:hlink>
        <a:srgbClr val="9F9F0B"/>
      </a:hlink>
      <a:folHlink>
        <a:srgbClr val="B2B2B2"/>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3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866257B-E5CE-4C43-9210-F2DE76BE10B5}"/>
    </a:ext>
  </a:extLst>
</a:theme>
</file>

<file path=docProps/app.xml><?xml version="1.0" encoding="utf-8"?>
<Properties xmlns="http://schemas.openxmlformats.org/officeDocument/2006/extended-properties" xmlns:vt="http://schemas.openxmlformats.org/officeDocument/2006/docPropsVTypes">
  <Template>office theme</Template>
  <TotalTime>1</TotalTime>
  <Words>828</Words>
  <Application>Microsoft Office PowerPoint</Application>
  <PresentationFormat>Widescreen</PresentationFormat>
  <Paragraphs>83</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 Light</vt:lpstr>
      <vt:lpstr>Century Schoolbook</vt:lpstr>
      <vt:lpstr>Times New Roman</vt:lpstr>
      <vt:lpstr>Wingdings 2</vt:lpstr>
      <vt:lpstr>View</vt:lpstr>
      <vt:lpstr>PowerPoint Presentation</vt:lpstr>
      <vt:lpstr>Because that's when they're meteor!! </vt:lpstr>
      <vt:lpstr>1. Overview </vt:lpstr>
      <vt:lpstr>PowerPoint Presentation</vt:lpstr>
      <vt:lpstr>PowerPoint Presentation</vt:lpstr>
      <vt:lpstr>Challenges</vt:lpstr>
      <vt:lpstr>2. Data Preprocessing</vt:lpstr>
      <vt:lpstr>Features of the data</vt:lpstr>
      <vt:lpstr>2.1. Data Preparation: </vt:lpstr>
      <vt:lpstr>Find Missing Values:</vt:lpstr>
      <vt:lpstr>Finding Null/NA values:</vt:lpstr>
      <vt:lpstr>What about Null values?                                             We take care of them in 2 ways</vt:lpstr>
      <vt:lpstr>Which approach to  choose?</vt:lpstr>
      <vt:lpstr>3. Data Visualization  </vt:lpstr>
      <vt:lpstr>Heat map:</vt:lpstr>
      <vt:lpstr>Finding Relations between features.</vt:lpstr>
      <vt:lpstr>PowerPoint Presentation</vt:lpstr>
      <vt:lpstr>4.Model</vt:lpstr>
      <vt:lpstr>Logistic Regression</vt:lpstr>
      <vt:lpstr>Naïve Bayes Model</vt:lpstr>
      <vt:lpstr>Decision Tree</vt:lpstr>
      <vt:lpstr>GBM</vt:lpstr>
      <vt:lpstr>Support Vector Machine</vt:lpstr>
      <vt:lpstr>So,  What  do  these models mean?</vt:lpstr>
      <vt:lpstr> The model that can save us by predicting correctly is... </vt:lpstr>
      <vt:lpstr>Decision tree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Niveditha</cp:lastModifiedBy>
  <cp:revision>691</cp:revision>
  <dcterms:created xsi:type="dcterms:W3CDTF">2021-12-05T20:21:23Z</dcterms:created>
  <dcterms:modified xsi:type="dcterms:W3CDTF">2021-12-06T05:16:14Z</dcterms:modified>
</cp:coreProperties>
</file>

<file path=docProps/thumbnail.jpeg>
</file>